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3"/>
  </p:notesMasterIdLst>
  <p:handoutMasterIdLst>
    <p:handoutMasterId r:id="rId34"/>
  </p:handoutMasterIdLst>
  <p:sldIdLst>
    <p:sldId id="284" r:id="rId2"/>
    <p:sldId id="325" r:id="rId3"/>
    <p:sldId id="366" r:id="rId4"/>
    <p:sldId id="326" r:id="rId5"/>
    <p:sldId id="335" r:id="rId6"/>
    <p:sldId id="349" r:id="rId7"/>
    <p:sldId id="337" r:id="rId8"/>
    <p:sldId id="350" r:id="rId9"/>
    <p:sldId id="340" r:id="rId10"/>
    <p:sldId id="351" r:id="rId11"/>
    <p:sldId id="339" r:id="rId12"/>
    <p:sldId id="352" r:id="rId13"/>
    <p:sldId id="341" r:id="rId14"/>
    <p:sldId id="353" r:id="rId15"/>
    <p:sldId id="342" r:id="rId16"/>
    <p:sldId id="354" r:id="rId17"/>
    <p:sldId id="343" r:id="rId18"/>
    <p:sldId id="355" r:id="rId19"/>
    <p:sldId id="344" r:id="rId20"/>
    <p:sldId id="356" r:id="rId21"/>
    <p:sldId id="345" r:id="rId22"/>
    <p:sldId id="357" r:id="rId23"/>
    <p:sldId id="346" r:id="rId24"/>
    <p:sldId id="358" r:id="rId25"/>
    <p:sldId id="338" r:id="rId26"/>
    <p:sldId id="359" r:id="rId27"/>
    <p:sldId id="347" r:id="rId28"/>
    <p:sldId id="360" r:id="rId29"/>
    <p:sldId id="361" r:id="rId30"/>
    <p:sldId id="362" r:id="rId31"/>
    <p:sldId id="363" r:id="rId32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3067" userDrawn="1">
          <p15:clr>
            <a:srgbClr val="A4A3A4"/>
          </p15:clr>
        </p15:guide>
        <p15:guide id="4" orient="horz" pos="890" userDrawn="1">
          <p15:clr>
            <a:srgbClr val="A4A3A4"/>
          </p15:clr>
        </p15:guide>
        <p15:guide id="5" pos="385" userDrawn="1">
          <p15:clr>
            <a:srgbClr val="A4A3A4"/>
          </p15:clr>
        </p15:guide>
        <p15:guide id="6" pos="5375" userDrawn="1">
          <p15:clr>
            <a:srgbClr val="A4A3A4"/>
          </p15:clr>
        </p15:guide>
        <p15:guide id="7" orient="horz" pos="3974" userDrawn="1">
          <p15:clr>
            <a:srgbClr val="A4A3A4"/>
          </p15:clr>
        </p15:guide>
        <p15:guide id="8" orient="horz" pos="99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otlarz Edyta" initials="KE" lastIdx="1" clrIdx="0">
    <p:extLst/>
  </p:cmAuthor>
  <p:cmAuthor id="2" name="Tadek Zawistowski" initials="TZ" lastIdx="4" clrIdx="1"/>
  <p:cmAuthor id="3" name="Elredor w" initials="Ew" lastIdx="10" clrIdx="2">
    <p:extLst>
      <p:ext uri="{19B8F6BF-5375-455C-9EA6-DF929625EA0E}">
        <p15:presenceInfo xmlns:p15="http://schemas.microsoft.com/office/powerpoint/2012/main" userId="18b8fde255143eb3" providerId="Windows Live"/>
      </p:ext>
    </p:extLst>
  </p:cmAuthor>
  <p:cmAuthor id="4" name="Noskowska-Piątkowska Anita" initials="NA" lastIdx="3" clrIdx="3">
    <p:extLst>
      <p:ext uri="{19B8F6BF-5375-455C-9EA6-DF929625EA0E}">
        <p15:presenceInfo xmlns:p15="http://schemas.microsoft.com/office/powerpoint/2012/main" userId="S-1-5-21-1346247845-3881836822-2677420573-1072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76092"/>
    <a:srgbClr val="29F742"/>
    <a:srgbClr val="FFFFFF"/>
    <a:srgbClr val="3C8054"/>
    <a:srgbClr val="4F81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37" autoAdjust="0"/>
    <p:restoredTop sz="78605" autoAdjust="0"/>
  </p:normalViewPr>
  <p:slideViewPr>
    <p:cSldViewPr>
      <p:cViewPr varScale="1">
        <p:scale>
          <a:sx n="83" d="100"/>
          <a:sy n="83" d="100"/>
        </p:scale>
        <p:origin x="96" y="168"/>
      </p:cViewPr>
      <p:guideLst>
        <p:guide orient="horz" pos="2160"/>
        <p:guide pos="2880"/>
        <p:guide orient="horz" pos="3067"/>
        <p:guide orient="horz" pos="890"/>
        <p:guide pos="385"/>
        <p:guide pos="5375"/>
        <p:guide orient="horz" pos="3974"/>
        <p:guide orient="horz" pos="99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howGuides="1">
      <p:cViewPr varScale="1">
        <p:scale>
          <a:sx n="83" d="100"/>
          <a:sy n="83" d="100"/>
        </p:scale>
        <p:origin x="3132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commentAuthors" Target="commentAuthor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>
            <a:extLst>
              <a:ext uri="{FF2B5EF4-FFF2-40B4-BE49-F238E27FC236}">
                <a16:creationId xmlns:a16="http://schemas.microsoft.com/office/drawing/2014/main" id="{07513AB5-9101-4F0C-A78F-C81A2EEE6A1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>
            <a:extLst>
              <a:ext uri="{FF2B5EF4-FFF2-40B4-BE49-F238E27FC236}">
                <a16:creationId xmlns:a16="http://schemas.microsoft.com/office/drawing/2014/main" id="{4DDD48A4-893B-4AEB-B450-8C99E4B207C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8CC80E-80C5-469B-B2CE-7F85C741C445}" type="datetimeFigureOut">
              <a:rPr lang="pl-PL" smtClean="0"/>
              <a:t>19.07.2023</a:t>
            </a:fld>
            <a:endParaRPr lang="pl-PL"/>
          </a:p>
        </p:txBody>
      </p:sp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id="{72AE3FA4-90D2-425F-A83C-804E4D8D636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36771E7C-E456-41E0-A390-D8CD688556B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A427D4-AC5C-49F2-A309-D422397ED0A7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6812441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C7E9F0-E57A-4457-BB0A-F3332D72144F}" type="datetimeFigureOut">
              <a:rPr lang="pl-PL" smtClean="0"/>
              <a:pPr/>
              <a:t>19.07.2023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250995-947C-4AE1-815D-E6DF7681EC96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72834795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3429001"/>
            <a:ext cx="7772400" cy="136815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pl-PL"/>
              <a:t>Kliknij, aby edytować styl</a:t>
            </a:r>
            <a:endParaRPr lang="pl-PL" dirty="0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4899025"/>
            <a:ext cx="6400800" cy="1201688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/>
              <a:t>Kliknij, aby edytować styl wzorca podtytułu</a:t>
            </a:r>
            <a:endParaRPr lang="pl-PL" dirty="0"/>
          </a:p>
        </p:txBody>
      </p:sp>
      <p:pic>
        <p:nvPicPr>
          <p:cNvPr id="7" name="Picture 2" descr="D:\Broszura - konkurs SSC 2013\logo sc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3586" y="692696"/>
            <a:ext cx="2134614" cy="201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  <p15:guide id="3" orient="horz" pos="22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pl-PL"/>
              <a:t>Kliknij, aby edytować styl</a:t>
            </a:r>
            <a:endParaRPr lang="pl-PL" dirty="0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/>
              <a:t>Kliknij ikonę, aby dodać obraz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Edytuj style wzorca tekstu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85800" y="4005064"/>
            <a:ext cx="7772400" cy="1362075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3600" b="0" cap="none"/>
            </a:lvl1pPr>
          </a:lstStyle>
          <a:p>
            <a:r>
              <a:rPr lang="pl-PL"/>
              <a:t>Kliknij, aby edytować styl</a:t>
            </a:r>
            <a:endParaRPr lang="pl-PL" dirty="0"/>
          </a:p>
        </p:txBody>
      </p:sp>
    </p:spTree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ytuł i punktow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611560" y="1340768"/>
            <a:ext cx="7920880" cy="478539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  <p:sp>
        <p:nvSpPr>
          <p:cNvPr id="9" name="Symbol zastępczy tytułu 1"/>
          <p:cNvSpPr>
            <a:spLocks noGrp="1"/>
          </p:cNvSpPr>
          <p:nvPr>
            <p:ph type="title"/>
          </p:nvPr>
        </p:nvSpPr>
        <p:spPr>
          <a:xfrm>
            <a:off x="611560" y="365760"/>
            <a:ext cx="7920880" cy="7589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  <a:endParaRPr lang="pl-PL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ytuł i numerow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60" y="365760"/>
            <a:ext cx="7920880" cy="758984"/>
          </a:xfrm>
          <a:prstGeom prst="rect">
            <a:avLst/>
          </a:prstGeo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4" name="Symbol zastępczy zawartości 2"/>
          <p:cNvSpPr>
            <a:spLocks noGrp="1"/>
          </p:cNvSpPr>
          <p:nvPr>
            <p:ph idx="1"/>
          </p:nvPr>
        </p:nvSpPr>
        <p:spPr>
          <a:xfrm>
            <a:off x="611560" y="1340768"/>
            <a:ext cx="7920880" cy="4785395"/>
          </a:xfrm>
          <a:prstGeom prst="rect">
            <a:avLst/>
          </a:prstGeom>
        </p:spPr>
        <p:txBody>
          <a:bodyPr/>
          <a:lstStyle>
            <a:lvl1pPr marL="514350" indent="-514350">
              <a:buFont typeface="+mj-lt"/>
              <a:buAutoNum type="arabicPeriod"/>
              <a:defRPr/>
            </a:lvl1pPr>
            <a:lvl2pPr marL="914400" indent="-457200">
              <a:buFont typeface="+mj-lt"/>
              <a:buAutoNum type="alphaLcPeriod"/>
              <a:defRPr/>
            </a:lvl2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</p:txBody>
      </p:sp>
    </p:spTree>
    <p:extLst>
      <p:ext uri="{BB962C8B-B14F-4D97-AF65-F5344CB8AC3E}">
        <p14:creationId xmlns:p14="http://schemas.microsoft.com/office/powerpoint/2010/main" val="6369857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ytuł i tre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60" y="365760"/>
            <a:ext cx="7920880" cy="758984"/>
          </a:xfrm>
          <a:prstGeom prst="rect">
            <a:avLst/>
          </a:prstGeo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4" name="Symbol zastępczy zawartości 2"/>
          <p:cNvSpPr>
            <a:spLocks noGrp="1"/>
          </p:cNvSpPr>
          <p:nvPr>
            <p:ph idx="1"/>
          </p:nvPr>
        </p:nvSpPr>
        <p:spPr>
          <a:xfrm>
            <a:off x="611560" y="1340768"/>
            <a:ext cx="7920880" cy="4785395"/>
          </a:xfrm>
          <a:prstGeom prst="rect">
            <a:avLst/>
          </a:prstGeom>
        </p:spPr>
        <p:txBody>
          <a:bodyPr/>
          <a:lstStyle>
            <a:lvl1pPr marL="0" indent="0">
              <a:buFont typeface="+mj-lt"/>
              <a:buNone/>
              <a:defRPr/>
            </a:lvl1pPr>
            <a:lvl2pPr marL="914400" indent="-457200">
              <a:buFont typeface="+mj-lt"/>
              <a:buAutoNum type="alphaLcPeriod"/>
              <a:defRPr/>
            </a:lvl2pPr>
          </a:lstStyle>
          <a:p>
            <a:pPr lvl="0"/>
            <a:r>
              <a:rPr lang="pl-PL"/>
              <a:t>Edytuj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7731149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60" y="365760"/>
            <a:ext cx="7920880" cy="758984"/>
          </a:xfrm>
          <a:prstGeom prst="rect">
            <a:avLst/>
          </a:prstGeom>
        </p:spPr>
        <p:txBody>
          <a:bodyPr/>
          <a:lstStyle/>
          <a:p>
            <a:r>
              <a:rPr lang="pl-PL"/>
              <a:t>Kliknij, aby edytować styl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611560" y="1354932"/>
            <a:ext cx="3884240" cy="477123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354930"/>
            <a:ext cx="3884240" cy="477123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60" y="365760"/>
            <a:ext cx="7920880" cy="75898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611560" y="1354931"/>
            <a:ext cx="3885828" cy="81994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611560" y="2174875"/>
            <a:ext cx="388582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354931"/>
            <a:ext cx="3887415" cy="81994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388741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97877" y="365760"/>
            <a:ext cx="7934563" cy="758984"/>
          </a:xfrm>
          <a:prstGeom prst="rect">
            <a:avLst/>
          </a:prstGeom>
        </p:spPr>
        <p:txBody>
          <a:bodyPr/>
          <a:lstStyle/>
          <a:p>
            <a:r>
              <a:rPr lang="pl-PL"/>
              <a:t>Kliknij, aby edytować styl</a:t>
            </a:r>
            <a:endParaRPr lang="pl-PL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az 5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280" y="12363"/>
            <a:ext cx="2051720" cy="679120"/>
          </a:xfrm>
          <a:prstGeom prst="rect">
            <a:avLst/>
          </a:prstGeom>
        </p:spPr>
      </p:pic>
      <p:pic>
        <p:nvPicPr>
          <p:cNvPr id="7" name="Obraz 6" descr="Orzeł biały w koronie, po prawej od niego napis &quot;szef służby cywilnej&quot;, poniżej napisu biało-czerwony pasek" title="Logo szefa służby cywilnej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4651" y="-25936"/>
            <a:ext cx="1766977" cy="717419"/>
          </a:xfrm>
          <a:prstGeom prst="rect">
            <a:avLst/>
          </a:prstGeom>
        </p:spPr>
      </p:pic>
      <p:sp>
        <p:nvSpPr>
          <p:cNvPr id="10" name="Shape 121">
            <a:extLs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251520" y="4077072"/>
            <a:ext cx="144016" cy="2232248"/>
          </a:xfrm>
          <a:prstGeom prst="rect">
            <a:avLst/>
          </a:prstGeom>
          <a:blipFill>
            <a:blip r:embed="rId14"/>
            <a:srcRect/>
            <a:stretch>
              <a:fillRect/>
            </a:stretch>
          </a:blip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600"/>
            </a:pP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0" r:id="rId3"/>
    <p:sldLayoutId id="2147483658" r:id="rId4"/>
    <p:sldLayoutId id="2147483659" r:id="rId5"/>
    <p:sldLayoutId id="2147483652" r:id="rId6"/>
    <p:sldLayoutId id="2147483653" r:id="rId7"/>
    <p:sldLayoutId id="2147483654" r:id="rId8"/>
    <p:sldLayoutId id="2147483655" r:id="rId9"/>
    <p:sldLayoutId id="2147483657" r:id="rId10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3600" kern="1200">
          <a:solidFill>
            <a:schemeClr val="tx2"/>
          </a:solidFill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Wingdings" panose="05000000000000000000" pitchFamily="2" charset="2"/>
        <a:buChar char="§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Wingdings" panose="05000000000000000000" pitchFamily="2" charset="2"/>
        <a:buChar char="ü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2880" userDrawn="1">
          <p15:clr>
            <a:srgbClr val="F26B43"/>
          </p15:clr>
        </p15:guide>
        <p15:guide id="3" orient="horz" pos="79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7" Type="http://schemas.openxmlformats.org/officeDocument/2006/relationships/image" Target="../media/image9.gif"/><Relationship Id="rId2" Type="http://schemas.openxmlformats.org/officeDocument/2006/relationships/hyperlink" Target="https://www.slideshare.net/DataReportal/digital-2023-poland-february-2023-v01" TargetMode="Externa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.gif"/><Relationship Id="rId5" Type="http://schemas.openxmlformats.org/officeDocument/2006/relationships/image" Target="../media/image7.gif"/><Relationship Id="rId4" Type="http://schemas.openxmlformats.org/officeDocument/2006/relationships/image" Target="../media/image6.gif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/>
          <p:cNvSpPr>
            <a:spLocks noGrp="1"/>
          </p:cNvSpPr>
          <p:nvPr>
            <p:ph type="title"/>
          </p:nvPr>
        </p:nvSpPr>
        <p:spPr>
          <a:xfrm>
            <a:off x="683568" y="4005064"/>
            <a:ext cx="7772400" cy="2520280"/>
          </a:xfrm>
        </p:spPr>
        <p:txBody>
          <a:bodyPr/>
          <a:lstStyle/>
          <a:p>
            <a:pPr>
              <a:spcBef>
                <a:spcPts val="600"/>
              </a:spcBef>
              <a:spcAft>
                <a:spcPts val="1200"/>
              </a:spcAft>
            </a:pPr>
            <a:r>
              <a:rPr lang="pl-PL" dirty="0"/>
              <a:t>Aktywność w </a:t>
            </a:r>
            <a:r>
              <a:rPr lang="pl-PL" dirty="0" err="1"/>
              <a:t>internecie</a:t>
            </a:r>
            <a:r>
              <a:rPr lang="pl-PL" dirty="0"/>
              <a:t/>
            </a:r>
            <a:br>
              <a:rPr lang="pl-PL" dirty="0"/>
            </a:br>
            <a:r>
              <a:rPr lang="pl-PL" sz="1200" dirty="0"/>
              <a:t/>
            </a:r>
            <a:br>
              <a:rPr lang="pl-PL" sz="1200" dirty="0"/>
            </a:br>
            <a:r>
              <a:rPr lang="pl-PL" dirty="0"/>
              <a:t>Sieci społecznościowe, komentarze, blogi, własne strony</a:t>
            </a:r>
          </a:p>
        </p:txBody>
      </p:sp>
    </p:spTree>
    <p:extLst>
      <p:ext uri="{BB962C8B-B14F-4D97-AF65-F5344CB8AC3E}">
        <p14:creationId xmlns:p14="http://schemas.microsoft.com/office/powerpoint/2010/main" val="4523486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57552" y="638988"/>
            <a:ext cx="7920880" cy="758984"/>
          </a:xfrm>
        </p:spPr>
        <p:txBody>
          <a:bodyPr/>
          <a:lstStyle/>
          <a:p>
            <a:r>
              <a:rPr lang="pl-PL" dirty="0"/>
              <a:t>Ćwiczenie 1 – zasady w praktyce 3</a:t>
            </a:r>
          </a:p>
        </p:txBody>
      </p:sp>
      <p:sp>
        <p:nvSpPr>
          <p:cNvPr id="3" name="Prostokąt 2">
            <a:extLst>
              <a:ext uri="{FF2B5EF4-FFF2-40B4-BE49-F238E27FC236}">
                <a16:creationId xmlns:a16="http://schemas.microsoft.com/office/drawing/2014/main" id="{77FD151D-C8BD-4372-9147-30068442F1C8}"/>
              </a:ext>
            </a:extLst>
          </p:cNvPr>
          <p:cNvSpPr/>
          <p:nvPr/>
        </p:nvSpPr>
        <p:spPr>
          <a:xfrm>
            <a:off x="719571" y="1268760"/>
            <a:ext cx="770485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pl-PL" sz="2400" b="1" dirty="0">
                <a:solidFill>
                  <a:srgbClr val="376092"/>
                </a:solidFill>
              </a:rPr>
              <a:t>Podaj przykłady </a:t>
            </a:r>
            <a:r>
              <a:rPr lang="pl-PL" sz="2400" b="1" dirty="0" err="1">
                <a:solidFill>
                  <a:srgbClr val="376092"/>
                </a:solidFill>
              </a:rPr>
              <a:t>zachowań</a:t>
            </a:r>
            <a:r>
              <a:rPr lang="pl-PL" sz="2400" b="1" dirty="0">
                <a:solidFill>
                  <a:srgbClr val="376092"/>
                </a:solidFill>
              </a:rPr>
              <a:t> w sieci zgodnych / niezgodnych / „to zależy” z wybranymi zasadami s.c. i etyki korpusu s.c.</a:t>
            </a:r>
          </a:p>
        </p:txBody>
      </p:sp>
      <p:graphicFrame>
        <p:nvGraphicFramePr>
          <p:cNvPr id="4" name="Tabela 3" title="Tabela z miejscem na wpisanie przykładów zachowań w sieci ">
            <a:extLst>
              <a:ext uri="{FF2B5EF4-FFF2-40B4-BE49-F238E27FC236}">
                <a16:creationId xmlns:a16="http://schemas.microsoft.com/office/drawing/2014/main" id="{2E8BEC5C-04CC-44F6-9BBA-1B17B57D5A1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8342937"/>
              </p:ext>
            </p:extLst>
          </p:nvPr>
        </p:nvGraphicFramePr>
        <p:xfrm>
          <a:off x="719570" y="2243773"/>
          <a:ext cx="7596845" cy="392153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73025">
                  <a:extLst>
                    <a:ext uri="{9D8B030D-6E8A-4147-A177-3AD203B41FA5}">
                      <a16:colId xmlns:a16="http://schemas.microsoft.com/office/drawing/2014/main" val="1482611336"/>
                    </a:ext>
                  </a:extLst>
                </a:gridCol>
                <a:gridCol w="6923820">
                  <a:extLst>
                    <a:ext uri="{9D8B030D-6E8A-4147-A177-3AD203B41FA5}">
                      <a16:colId xmlns:a16="http://schemas.microsoft.com/office/drawing/2014/main" val="1208057597"/>
                    </a:ext>
                  </a:extLst>
                </a:gridCol>
              </a:tblGrid>
              <a:tr h="962381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8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Zasada jawności i przejrzystości,</a:t>
                      </a:r>
                    </a:p>
                    <a:p>
                      <a:r>
                        <a:rPr lang="pl-PL" sz="18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„w granicach określonych przez prawo zapewnia dostępność informacji o zasadach i efektach swojej pracy”</a:t>
                      </a:r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36573829"/>
                  </a:ext>
                </a:extLst>
              </a:tr>
              <a:tr h="962381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2778216"/>
                  </a:ext>
                </a:extLst>
              </a:tr>
              <a:tr h="962381"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99709"/>
                  </a:ext>
                </a:extLst>
              </a:tr>
              <a:tr h="1034388"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43339174"/>
                  </a:ext>
                </a:extLst>
              </a:tr>
            </a:tbl>
          </a:graphicData>
        </a:graphic>
      </p:graphicFrame>
      <p:sp>
        <p:nvSpPr>
          <p:cNvPr id="6" name="Schemat blokowy: łącznik 5" title="Czerwone kółko">
            <a:extLst>
              <a:ext uri="{FF2B5EF4-FFF2-40B4-BE49-F238E27FC236}">
                <a16:creationId xmlns:a16="http://schemas.microsoft.com/office/drawing/2014/main" id="{09C79300-9D22-4FCA-AA1D-0D9702B418BF}"/>
              </a:ext>
            </a:extLst>
          </p:cNvPr>
          <p:cNvSpPr/>
          <p:nvPr/>
        </p:nvSpPr>
        <p:spPr>
          <a:xfrm>
            <a:off x="827584" y="3430827"/>
            <a:ext cx="432048" cy="432048"/>
          </a:xfrm>
          <a:prstGeom prst="flowChartConnector">
            <a:avLst/>
          </a:prstGeom>
          <a:solidFill>
            <a:srgbClr val="FF0000"/>
          </a:solidFill>
          <a:ln w="63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7" name="Schemat blokowy: łącznik 6" title="Żółte kółko">
            <a:extLst>
              <a:ext uri="{FF2B5EF4-FFF2-40B4-BE49-F238E27FC236}">
                <a16:creationId xmlns:a16="http://schemas.microsoft.com/office/drawing/2014/main" id="{C54B58F1-A10B-4305-8AD8-33B2CF374368}"/>
              </a:ext>
            </a:extLst>
          </p:cNvPr>
          <p:cNvSpPr/>
          <p:nvPr/>
        </p:nvSpPr>
        <p:spPr>
          <a:xfrm>
            <a:off x="827584" y="4429375"/>
            <a:ext cx="432048" cy="432048"/>
          </a:xfrm>
          <a:prstGeom prst="flowChartConnector">
            <a:avLst/>
          </a:prstGeom>
          <a:solidFill>
            <a:srgbClr val="FFFF00"/>
          </a:solidFill>
          <a:ln w="63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8" name="Schemat blokowy: łącznik 7" title="Zielone kółko">
            <a:extLst>
              <a:ext uri="{FF2B5EF4-FFF2-40B4-BE49-F238E27FC236}">
                <a16:creationId xmlns:a16="http://schemas.microsoft.com/office/drawing/2014/main" id="{4BF6DB0F-3533-42E2-82E6-F5FD94091771}"/>
              </a:ext>
            </a:extLst>
          </p:cNvPr>
          <p:cNvSpPr/>
          <p:nvPr/>
        </p:nvSpPr>
        <p:spPr>
          <a:xfrm>
            <a:off x="827584" y="5427923"/>
            <a:ext cx="432048" cy="432048"/>
          </a:xfrm>
          <a:prstGeom prst="flowChartConnector">
            <a:avLst/>
          </a:prstGeom>
          <a:solidFill>
            <a:srgbClr val="29F742"/>
          </a:solidFill>
          <a:ln w="63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659027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58" y="606018"/>
            <a:ext cx="7920880" cy="758984"/>
          </a:xfrm>
        </p:spPr>
        <p:txBody>
          <a:bodyPr/>
          <a:lstStyle/>
          <a:p>
            <a:r>
              <a:rPr lang="pl-PL" dirty="0"/>
              <a:t>Ćwiczenie 1 – zasady w praktyce 3</a:t>
            </a:r>
          </a:p>
        </p:txBody>
      </p:sp>
      <p:sp>
        <p:nvSpPr>
          <p:cNvPr id="3" name="Prostokąt 2">
            <a:extLst>
              <a:ext uri="{FF2B5EF4-FFF2-40B4-BE49-F238E27FC236}">
                <a16:creationId xmlns:a16="http://schemas.microsoft.com/office/drawing/2014/main" id="{77FD151D-C8BD-4372-9147-30068442F1C8}"/>
              </a:ext>
            </a:extLst>
          </p:cNvPr>
          <p:cNvSpPr/>
          <p:nvPr/>
        </p:nvSpPr>
        <p:spPr>
          <a:xfrm>
            <a:off x="719571" y="1268760"/>
            <a:ext cx="770485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pl-PL" sz="2400" b="1" dirty="0">
                <a:solidFill>
                  <a:srgbClr val="376092"/>
                </a:solidFill>
              </a:rPr>
              <a:t>Podaj przykłady </a:t>
            </a:r>
            <a:r>
              <a:rPr lang="pl-PL" sz="2400" b="1" dirty="0" err="1">
                <a:solidFill>
                  <a:srgbClr val="376092"/>
                </a:solidFill>
              </a:rPr>
              <a:t>zachowań</a:t>
            </a:r>
            <a:r>
              <a:rPr lang="pl-PL" sz="2400" b="1" dirty="0">
                <a:solidFill>
                  <a:srgbClr val="376092"/>
                </a:solidFill>
              </a:rPr>
              <a:t> w sieci zgodnych / niezgodnych / „to zależy” z wybranymi zasadami s.c. i etyki korpusu s.c.</a:t>
            </a:r>
          </a:p>
        </p:txBody>
      </p:sp>
      <p:graphicFrame>
        <p:nvGraphicFramePr>
          <p:cNvPr id="4" name="Tabela 3" title="Tabela z miejscem na wpisanie przykładów zachowań w sieci ">
            <a:extLst>
              <a:ext uri="{FF2B5EF4-FFF2-40B4-BE49-F238E27FC236}">
                <a16:creationId xmlns:a16="http://schemas.microsoft.com/office/drawing/2014/main" id="{2E8BEC5C-04CC-44F6-9BBA-1B17B57D5A1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7699251"/>
              </p:ext>
            </p:extLst>
          </p:nvPr>
        </p:nvGraphicFramePr>
        <p:xfrm>
          <a:off x="719570" y="2243773"/>
          <a:ext cx="7596845" cy="392153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73025">
                  <a:extLst>
                    <a:ext uri="{9D8B030D-6E8A-4147-A177-3AD203B41FA5}">
                      <a16:colId xmlns:a16="http://schemas.microsoft.com/office/drawing/2014/main" val="1482611336"/>
                    </a:ext>
                  </a:extLst>
                </a:gridCol>
                <a:gridCol w="6923820">
                  <a:extLst>
                    <a:ext uri="{9D8B030D-6E8A-4147-A177-3AD203B41FA5}">
                      <a16:colId xmlns:a16="http://schemas.microsoft.com/office/drawing/2014/main" val="1208057597"/>
                    </a:ext>
                  </a:extLst>
                </a:gridCol>
              </a:tblGrid>
              <a:tr h="962381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8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Zasada jawności i przejrzystości,</a:t>
                      </a:r>
                    </a:p>
                    <a:p>
                      <a:r>
                        <a:rPr lang="pl-PL" sz="18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„w granicach określonych przez prawo zapewnia dostępność informacji o zasadach i efektach swojej pracy”</a:t>
                      </a:r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36573829"/>
                  </a:ext>
                </a:extLst>
              </a:tr>
              <a:tr h="962381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2778216"/>
                  </a:ext>
                </a:extLst>
              </a:tr>
              <a:tr h="962381"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Zero informacji o osiągnięciach służbowych na kontach nieurzędowych.</a:t>
                      </a:r>
                    </a:p>
                    <a:p>
                      <a:r>
                        <a:rPr lang="pl-PL" dirty="0"/>
                        <a:t>Podaję / nie podaję gdzie pracuję.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99709"/>
                  </a:ext>
                </a:extLst>
              </a:tr>
              <a:tr h="1034388"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Fotografia i informacja o udziale w konferencji / oficjalnej uroczystości.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43339174"/>
                  </a:ext>
                </a:extLst>
              </a:tr>
            </a:tbl>
          </a:graphicData>
        </a:graphic>
      </p:graphicFrame>
      <p:sp>
        <p:nvSpPr>
          <p:cNvPr id="6" name="Schemat blokowy: łącznik 5" title="Czerwone kółko">
            <a:extLst>
              <a:ext uri="{FF2B5EF4-FFF2-40B4-BE49-F238E27FC236}">
                <a16:creationId xmlns:a16="http://schemas.microsoft.com/office/drawing/2014/main" id="{09C79300-9D22-4FCA-AA1D-0D9702B418BF}"/>
              </a:ext>
            </a:extLst>
          </p:cNvPr>
          <p:cNvSpPr/>
          <p:nvPr/>
        </p:nvSpPr>
        <p:spPr>
          <a:xfrm>
            <a:off x="827584" y="3430827"/>
            <a:ext cx="432048" cy="432048"/>
          </a:xfrm>
          <a:prstGeom prst="flowChartConnector">
            <a:avLst/>
          </a:prstGeom>
          <a:solidFill>
            <a:srgbClr val="FF0000"/>
          </a:solidFill>
          <a:ln w="63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7" name="Schemat blokowy: łącznik 6" title="Żółte kółko">
            <a:extLst>
              <a:ext uri="{FF2B5EF4-FFF2-40B4-BE49-F238E27FC236}">
                <a16:creationId xmlns:a16="http://schemas.microsoft.com/office/drawing/2014/main" id="{C54B58F1-A10B-4305-8AD8-33B2CF374368}"/>
              </a:ext>
            </a:extLst>
          </p:cNvPr>
          <p:cNvSpPr/>
          <p:nvPr/>
        </p:nvSpPr>
        <p:spPr>
          <a:xfrm>
            <a:off x="827584" y="4429375"/>
            <a:ext cx="432048" cy="432048"/>
          </a:xfrm>
          <a:prstGeom prst="flowChartConnector">
            <a:avLst/>
          </a:prstGeom>
          <a:solidFill>
            <a:srgbClr val="FFFF00"/>
          </a:solidFill>
          <a:ln w="63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8" name="Schemat blokowy: łącznik 7" title="Zielone kółko">
            <a:extLst>
              <a:ext uri="{FF2B5EF4-FFF2-40B4-BE49-F238E27FC236}">
                <a16:creationId xmlns:a16="http://schemas.microsoft.com/office/drawing/2014/main" id="{4BF6DB0F-3533-42E2-82E6-F5FD94091771}"/>
              </a:ext>
            </a:extLst>
          </p:cNvPr>
          <p:cNvSpPr/>
          <p:nvPr/>
        </p:nvSpPr>
        <p:spPr>
          <a:xfrm>
            <a:off x="827584" y="5427923"/>
            <a:ext cx="432048" cy="432048"/>
          </a:xfrm>
          <a:prstGeom prst="flowChartConnector">
            <a:avLst/>
          </a:prstGeom>
          <a:solidFill>
            <a:srgbClr val="29F742"/>
          </a:solidFill>
          <a:ln w="63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4925043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58" y="672459"/>
            <a:ext cx="7920880" cy="758984"/>
          </a:xfrm>
        </p:spPr>
        <p:txBody>
          <a:bodyPr/>
          <a:lstStyle/>
          <a:p>
            <a:r>
              <a:rPr lang="pl-PL" dirty="0"/>
              <a:t>Ćwiczenie 1 – zasady w praktyce 4</a:t>
            </a:r>
          </a:p>
        </p:txBody>
      </p:sp>
      <p:sp>
        <p:nvSpPr>
          <p:cNvPr id="3" name="Prostokąt 2">
            <a:extLst>
              <a:ext uri="{FF2B5EF4-FFF2-40B4-BE49-F238E27FC236}">
                <a16:creationId xmlns:a16="http://schemas.microsoft.com/office/drawing/2014/main" id="{77FD151D-C8BD-4372-9147-30068442F1C8}"/>
              </a:ext>
            </a:extLst>
          </p:cNvPr>
          <p:cNvSpPr/>
          <p:nvPr/>
        </p:nvSpPr>
        <p:spPr>
          <a:xfrm>
            <a:off x="719571" y="1268760"/>
            <a:ext cx="770485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pl-PL" sz="2400" b="1" dirty="0">
                <a:solidFill>
                  <a:srgbClr val="376092"/>
                </a:solidFill>
              </a:rPr>
              <a:t>Podaj przykłady </a:t>
            </a:r>
            <a:r>
              <a:rPr lang="pl-PL" sz="2400" b="1" dirty="0" err="1">
                <a:solidFill>
                  <a:srgbClr val="376092"/>
                </a:solidFill>
              </a:rPr>
              <a:t>zachowań</a:t>
            </a:r>
            <a:r>
              <a:rPr lang="pl-PL" sz="2400" b="1" dirty="0">
                <a:solidFill>
                  <a:srgbClr val="376092"/>
                </a:solidFill>
              </a:rPr>
              <a:t> w sieci zgodnych / niezgodnych / „to zależy” z wybranymi zasadami s.c. i etyki korpusu s.c.</a:t>
            </a:r>
          </a:p>
        </p:txBody>
      </p:sp>
      <p:graphicFrame>
        <p:nvGraphicFramePr>
          <p:cNvPr id="4" name="Tabela 3" title="Tabela z miejscem na wpisanie przykładów zachowań w sieci ">
            <a:extLst>
              <a:ext uri="{FF2B5EF4-FFF2-40B4-BE49-F238E27FC236}">
                <a16:creationId xmlns:a16="http://schemas.microsoft.com/office/drawing/2014/main" id="{2E8BEC5C-04CC-44F6-9BBA-1B17B57D5A1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142045"/>
              </p:ext>
            </p:extLst>
          </p:nvPr>
        </p:nvGraphicFramePr>
        <p:xfrm>
          <a:off x="719570" y="2243773"/>
          <a:ext cx="7596845" cy="392153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73025">
                  <a:extLst>
                    <a:ext uri="{9D8B030D-6E8A-4147-A177-3AD203B41FA5}">
                      <a16:colId xmlns:a16="http://schemas.microsoft.com/office/drawing/2014/main" val="1482611336"/>
                    </a:ext>
                  </a:extLst>
                </a:gridCol>
                <a:gridCol w="6923820">
                  <a:extLst>
                    <a:ext uri="{9D8B030D-6E8A-4147-A177-3AD203B41FA5}">
                      <a16:colId xmlns:a16="http://schemas.microsoft.com/office/drawing/2014/main" val="1208057597"/>
                    </a:ext>
                  </a:extLst>
                </a:gridCol>
              </a:tblGrid>
              <a:tr h="962381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8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Zasada dochowania tajemnicy ustawowo chronionej</a:t>
                      </a:r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36573829"/>
                  </a:ext>
                </a:extLst>
              </a:tr>
              <a:tr h="962381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2778216"/>
                  </a:ext>
                </a:extLst>
              </a:tr>
              <a:tr h="962381"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99709"/>
                  </a:ext>
                </a:extLst>
              </a:tr>
              <a:tr h="1034388"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43339174"/>
                  </a:ext>
                </a:extLst>
              </a:tr>
            </a:tbl>
          </a:graphicData>
        </a:graphic>
      </p:graphicFrame>
      <p:sp>
        <p:nvSpPr>
          <p:cNvPr id="6" name="Schemat blokowy: łącznik 5" title="Czerwone kółko">
            <a:extLst>
              <a:ext uri="{FF2B5EF4-FFF2-40B4-BE49-F238E27FC236}">
                <a16:creationId xmlns:a16="http://schemas.microsoft.com/office/drawing/2014/main" id="{09C79300-9D22-4FCA-AA1D-0D9702B418BF}"/>
              </a:ext>
            </a:extLst>
          </p:cNvPr>
          <p:cNvSpPr/>
          <p:nvPr/>
        </p:nvSpPr>
        <p:spPr>
          <a:xfrm>
            <a:off x="827584" y="3430827"/>
            <a:ext cx="432048" cy="432048"/>
          </a:xfrm>
          <a:prstGeom prst="flowChartConnector">
            <a:avLst/>
          </a:prstGeom>
          <a:solidFill>
            <a:srgbClr val="FF0000"/>
          </a:solidFill>
          <a:ln w="63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7" name="Schemat blokowy: łącznik 6" title="Żółte kółko">
            <a:extLst>
              <a:ext uri="{FF2B5EF4-FFF2-40B4-BE49-F238E27FC236}">
                <a16:creationId xmlns:a16="http://schemas.microsoft.com/office/drawing/2014/main" id="{C54B58F1-A10B-4305-8AD8-33B2CF374368}"/>
              </a:ext>
            </a:extLst>
          </p:cNvPr>
          <p:cNvSpPr/>
          <p:nvPr/>
        </p:nvSpPr>
        <p:spPr>
          <a:xfrm>
            <a:off x="827584" y="4429375"/>
            <a:ext cx="432048" cy="432048"/>
          </a:xfrm>
          <a:prstGeom prst="flowChartConnector">
            <a:avLst/>
          </a:prstGeom>
          <a:solidFill>
            <a:srgbClr val="FFFF00"/>
          </a:solidFill>
          <a:ln w="63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8" name="Schemat blokowy: łącznik 7" title="Zielone kółko">
            <a:extLst>
              <a:ext uri="{FF2B5EF4-FFF2-40B4-BE49-F238E27FC236}">
                <a16:creationId xmlns:a16="http://schemas.microsoft.com/office/drawing/2014/main" id="{4BF6DB0F-3533-42E2-82E6-F5FD94091771}"/>
              </a:ext>
            </a:extLst>
          </p:cNvPr>
          <p:cNvSpPr/>
          <p:nvPr/>
        </p:nvSpPr>
        <p:spPr>
          <a:xfrm>
            <a:off x="827584" y="5427923"/>
            <a:ext cx="432048" cy="432048"/>
          </a:xfrm>
          <a:prstGeom prst="flowChartConnector">
            <a:avLst/>
          </a:prstGeom>
          <a:solidFill>
            <a:srgbClr val="29F742"/>
          </a:solidFill>
          <a:ln w="63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08887694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30899" y="606018"/>
            <a:ext cx="7920880" cy="758984"/>
          </a:xfrm>
        </p:spPr>
        <p:txBody>
          <a:bodyPr/>
          <a:lstStyle/>
          <a:p>
            <a:r>
              <a:rPr lang="pl-PL" dirty="0"/>
              <a:t>Ćwiczenie 1 – zasady w praktyce 4</a:t>
            </a:r>
          </a:p>
        </p:txBody>
      </p:sp>
      <p:sp>
        <p:nvSpPr>
          <p:cNvPr id="3" name="Prostokąt 2">
            <a:extLst>
              <a:ext uri="{FF2B5EF4-FFF2-40B4-BE49-F238E27FC236}">
                <a16:creationId xmlns:a16="http://schemas.microsoft.com/office/drawing/2014/main" id="{77FD151D-C8BD-4372-9147-30068442F1C8}"/>
              </a:ext>
            </a:extLst>
          </p:cNvPr>
          <p:cNvSpPr/>
          <p:nvPr/>
        </p:nvSpPr>
        <p:spPr>
          <a:xfrm>
            <a:off x="719571" y="1268760"/>
            <a:ext cx="770485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pl-PL" sz="2400" b="1" dirty="0">
                <a:solidFill>
                  <a:srgbClr val="376092"/>
                </a:solidFill>
              </a:rPr>
              <a:t>Podaj przykłady </a:t>
            </a:r>
            <a:r>
              <a:rPr lang="pl-PL" sz="2400" b="1" dirty="0" err="1">
                <a:solidFill>
                  <a:srgbClr val="376092"/>
                </a:solidFill>
              </a:rPr>
              <a:t>zachowań</a:t>
            </a:r>
            <a:r>
              <a:rPr lang="pl-PL" sz="2400" b="1" dirty="0">
                <a:solidFill>
                  <a:srgbClr val="376092"/>
                </a:solidFill>
              </a:rPr>
              <a:t> w sieci zgodnych / niezgodnych / „to zależy” z wybranymi zasadami s.c. i etyki korpusu s.c.</a:t>
            </a:r>
          </a:p>
        </p:txBody>
      </p:sp>
      <p:graphicFrame>
        <p:nvGraphicFramePr>
          <p:cNvPr id="4" name="Tabela 3" title="Tabela z miejscem na wpisanie przykładów zachowań w sieci ">
            <a:extLst>
              <a:ext uri="{FF2B5EF4-FFF2-40B4-BE49-F238E27FC236}">
                <a16:creationId xmlns:a16="http://schemas.microsoft.com/office/drawing/2014/main" id="{2E8BEC5C-04CC-44F6-9BBA-1B17B57D5A1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465066"/>
              </p:ext>
            </p:extLst>
          </p:nvPr>
        </p:nvGraphicFramePr>
        <p:xfrm>
          <a:off x="719570" y="2243773"/>
          <a:ext cx="7596845" cy="392153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73025">
                  <a:extLst>
                    <a:ext uri="{9D8B030D-6E8A-4147-A177-3AD203B41FA5}">
                      <a16:colId xmlns:a16="http://schemas.microsoft.com/office/drawing/2014/main" val="1482611336"/>
                    </a:ext>
                  </a:extLst>
                </a:gridCol>
                <a:gridCol w="6923820">
                  <a:extLst>
                    <a:ext uri="{9D8B030D-6E8A-4147-A177-3AD203B41FA5}">
                      <a16:colId xmlns:a16="http://schemas.microsoft.com/office/drawing/2014/main" val="1208057597"/>
                    </a:ext>
                  </a:extLst>
                </a:gridCol>
              </a:tblGrid>
              <a:tr h="962381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8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Zasada dochowania tajemnicy ustawowo chronionej</a:t>
                      </a:r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36573829"/>
                  </a:ext>
                </a:extLst>
              </a:tr>
              <a:tr h="962381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Ujawnianie tajemnic i innych informacji wrażliwych.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2778216"/>
                  </a:ext>
                </a:extLst>
              </a:tr>
              <a:tr h="962381"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99709"/>
                  </a:ext>
                </a:extLst>
              </a:tr>
              <a:tr h="1034388"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43339174"/>
                  </a:ext>
                </a:extLst>
              </a:tr>
            </a:tbl>
          </a:graphicData>
        </a:graphic>
      </p:graphicFrame>
      <p:sp>
        <p:nvSpPr>
          <p:cNvPr id="6" name="Schemat blokowy: łącznik 5" title="Czerwone kółko">
            <a:extLst>
              <a:ext uri="{FF2B5EF4-FFF2-40B4-BE49-F238E27FC236}">
                <a16:creationId xmlns:a16="http://schemas.microsoft.com/office/drawing/2014/main" id="{09C79300-9D22-4FCA-AA1D-0D9702B418BF}"/>
              </a:ext>
            </a:extLst>
          </p:cNvPr>
          <p:cNvSpPr/>
          <p:nvPr/>
        </p:nvSpPr>
        <p:spPr>
          <a:xfrm>
            <a:off x="827584" y="3430827"/>
            <a:ext cx="432048" cy="432048"/>
          </a:xfrm>
          <a:prstGeom prst="flowChartConnector">
            <a:avLst/>
          </a:prstGeom>
          <a:solidFill>
            <a:srgbClr val="FF0000"/>
          </a:solidFill>
          <a:ln w="63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7" name="Schemat blokowy: łącznik 6" title="Żółte kółko">
            <a:extLst>
              <a:ext uri="{FF2B5EF4-FFF2-40B4-BE49-F238E27FC236}">
                <a16:creationId xmlns:a16="http://schemas.microsoft.com/office/drawing/2014/main" id="{C54B58F1-A10B-4305-8AD8-33B2CF374368}"/>
              </a:ext>
            </a:extLst>
          </p:cNvPr>
          <p:cNvSpPr/>
          <p:nvPr/>
        </p:nvSpPr>
        <p:spPr>
          <a:xfrm>
            <a:off x="827584" y="4429375"/>
            <a:ext cx="432048" cy="432048"/>
          </a:xfrm>
          <a:prstGeom prst="flowChartConnector">
            <a:avLst/>
          </a:prstGeom>
          <a:solidFill>
            <a:srgbClr val="FFFF00"/>
          </a:solidFill>
          <a:ln w="63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8" name="Schemat blokowy: łącznik 7" title="Zielone kółko">
            <a:extLst>
              <a:ext uri="{FF2B5EF4-FFF2-40B4-BE49-F238E27FC236}">
                <a16:creationId xmlns:a16="http://schemas.microsoft.com/office/drawing/2014/main" id="{4BF6DB0F-3533-42E2-82E6-F5FD94091771}"/>
              </a:ext>
            </a:extLst>
          </p:cNvPr>
          <p:cNvSpPr/>
          <p:nvPr/>
        </p:nvSpPr>
        <p:spPr>
          <a:xfrm>
            <a:off x="827584" y="5427923"/>
            <a:ext cx="432048" cy="432048"/>
          </a:xfrm>
          <a:prstGeom prst="flowChartConnector">
            <a:avLst/>
          </a:prstGeom>
          <a:solidFill>
            <a:srgbClr val="29F742"/>
          </a:solidFill>
          <a:ln w="63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78277642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57553" y="730319"/>
            <a:ext cx="7920880" cy="758984"/>
          </a:xfrm>
        </p:spPr>
        <p:txBody>
          <a:bodyPr/>
          <a:lstStyle/>
          <a:p>
            <a:r>
              <a:rPr lang="pl-PL" dirty="0"/>
              <a:t>Ćwiczenie 1 – zasady w praktyce 5</a:t>
            </a:r>
          </a:p>
        </p:txBody>
      </p:sp>
      <p:sp>
        <p:nvSpPr>
          <p:cNvPr id="3" name="Prostokąt 2">
            <a:extLst>
              <a:ext uri="{FF2B5EF4-FFF2-40B4-BE49-F238E27FC236}">
                <a16:creationId xmlns:a16="http://schemas.microsoft.com/office/drawing/2014/main" id="{77FD151D-C8BD-4372-9147-30068442F1C8}"/>
              </a:ext>
            </a:extLst>
          </p:cNvPr>
          <p:cNvSpPr/>
          <p:nvPr/>
        </p:nvSpPr>
        <p:spPr>
          <a:xfrm>
            <a:off x="719571" y="1268760"/>
            <a:ext cx="770485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pl-PL" sz="2400" b="1" dirty="0">
                <a:solidFill>
                  <a:srgbClr val="376092"/>
                </a:solidFill>
              </a:rPr>
              <a:t>Podaj przykłady…</a:t>
            </a:r>
          </a:p>
        </p:txBody>
      </p:sp>
      <p:graphicFrame>
        <p:nvGraphicFramePr>
          <p:cNvPr id="4" name="Tabela 3" title="Tabela z miejscem na wpisanie przykładów zachowań w sieci ">
            <a:extLst>
              <a:ext uri="{FF2B5EF4-FFF2-40B4-BE49-F238E27FC236}">
                <a16:creationId xmlns:a16="http://schemas.microsoft.com/office/drawing/2014/main" id="{2E8BEC5C-04CC-44F6-9BBA-1B17B57D5A1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1046897"/>
              </p:ext>
            </p:extLst>
          </p:nvPr>
        </p:nvGraphicFramePr>
        <p:xfrm>
          <a:off x="719571" y="1988840"/>
          <a:ext cx="7596845" cy="41478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73025">
                  <a:extLst>
                    <a:ext uri="{9D8B030D-6E8A-4147-A177-3AD203B41FA5}">
                      <a16:colId xmlns:a16="http://schemas.microsoft.com/office/drawing/2014/main" val="1482611336"/>
                    </a:ext>
                  </a:extLst>
                </a:gridCol>
                <a:gridCol w="6923820">
                  <a:extLst>
                    <a:ext uri="{9D8B030D-6E8A-4147-A177-3AD203B41FA5}">
                      <a16:colId xmlns:a16="http://schemas.microsoft.com/office/drawing/2014/main" val="1208057597"/>
                    </a:ext>
                  </a:extLst>
                </a:gridCol>
              </a:tblGrid>
              <a:tr h="962381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8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Zasada profesjonalizmu,</a:t>
                      </a:r>
                    </a:p>
                    <a:p>
                      <a:r>
                        <a:rPr lang="pl-PL" sz="18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„podnosi kwalifikacje oraz rozwija wiedzę zawodową”, „jeżeli jest to uzasadnione, korzysta z pomocy ekspertów”, „gotów do przyjęcia krytyki”, „dba o wizerunek służby cywilnej”</a:t>
                      </a:r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36573829"/>
                  </a:ext>
                </a:extLst>
              </a:tr>
              <a:tr h="962381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2778216"/>
                  </a:ext>
                </a:extLst>
              </a:tr>
              <a:tr h="962381"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99709"/>
                  </a:ext>
                </a:extLst>
              </a:tr>
              <a:tr h="1034388"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43339174"/>
                  </a:ext>
                </a:extLst>
              </a:tr>
            </a:tbl>
          </a:graphicData>
        </a:graphic>
      </p:graphicFrame>
      <p:sp>
        <p:nvSpPr>
          <p:cNvPr id="6" name="Schemat blokowy: łącznik 5" title="Czerwone kółko">
            <a:extLst>
              <a:ext uri="{FF2B5EF4-FFF2-40B4-BE49-F238E27FC236}">
                <a16:creationId xmlns:a16="http://schemas.microsoft.com/office/drawing/2014/main" id="{09C79300-9D22-4FCA-AA1D-0D9702B418BF}"/>
              </a:ext>
            </a:extLst>
          </p:cNvPr>
          <p:cNvSpPr/>
          <p:nvPr/>
        </p:nvSpPr>
        <p:spPr>
          <a:xfrm>
            <a:off x="827584" y="3430827"/>
            <a:ext cx="432048" cy="432048"/>
          </a:xfrm>
          <a:prstGeom prst="flowChartConnector">
            <a:avLst/>
          </a:prstGeom>
          <a:solidFill>
            <a:srgbClr val="FF0000"/>
          </a:solidFill>
          <a:ln w="63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7" name="Schemat blokowy: łącznik 6" title="Żółte kółko">
            <a:extLst>
              <a:ext uri="{FF2B5EF4-FFF2-40B4-BE49-F238E27FC236}">
                <a16:creationId xmlns:a16="http://schemas.microsoft.com/office/drawing/2014/main" id="{C54B58F1-A10B-4305-8AD8-33B2CF374368}"/>
              </a:ext>
            </a:extLst>
          </p:cNvPr>
          <p:cNvSpPr/>
          <p:nvPr/>
        </p:nvSpPr>
        <p:spPr>
          <a:xfrm>
            <a:off x="827584" y="4429375"/>
            <a:ext cx="432048" cy="432048"/>
          </a:xfrm>
          <a:prstGeom prst="flowChartConnector">
            <a:avLst/>
          </a:prstGeom>
          <a:solidFill>
            <a:srgbClr val="FFFF00"/>
          </a:solidFill>
          <a:ln w="63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8" name="Schemat blokowy: łącznik 7" title="Zielone kółko">
            <a:extLst>
              <a:ext uri="{FF2B5EF4-FFF2-40B4-BE49-F238E27FC236}">
                <a16:creationId xmlns:a16="http://schemas.microsoft.com/office/drawing/2014/main" id="{4BF6DB0F-3533-42E2-82E6-F5FD94091771}"/>
              </a:ext>
            </a:extLst>
          </p:cNvPr>
          <p:cNvSpPr/>
          <p:nvPr/>
        </p:nvSpPr>
        <p:spPr>
          <a:xfrm>
            <a:off x="827584" y="5427923"/>
            <a:ext cx="432048" cy="432048"/>
          </a:xfrm>
          <a:prstGeom prst="flowChartConnector">
            <a:avLst/>
          </a:prstGeom>
          <a:solidFill>
            <a:srgbClr val="29F742"/>
          </a:solidFill>
          <a:ln w="63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2793685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58" y="730260"/>
            <a:ext cx="7920880" cy="758984"/>
          </a:xfrm>
        </p:spPr>
        <p:txBody>
          <a:bodyPr/>
          <a:lstStyle/>
          <a:p>
            <a:r>
              <a:rPr lang="pl-PL" dirty="0"/>
              <a:t>Ćwiczenie 1 – zasady w praktyce 5</a:t>
            </a:r>
          </a:p>
        </p:txBody>
      </p:sp>
      <p:sp>
        <p:nvSpPr>
          <p:cNvPr id="3" name="Prostokąt 2">
            <a:extLst>
              <a:ext uri="{FF2B5EF4-FFF2-40B4-BE49-F238E27FC236}">
                <a16:creationId xmlns:a16="http://schemas.microsoft.com/office/drawing/2014/main" id="{77FD151D-C8BD-4372-9147-30068442F1C8}"/>
              </a:ext>
            </a:extLst>
          </p:cNvPr>
          <p:cNvSpPr/>
          <p:nvPr/>
        </p:nvSpPr>
        <p:spPr>
          <a:xfrm>
            <a:off x="719571" y="1268760"/>
            <a:ext cx="770485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pl-PL" sz="2400" b="1" dirty="0">
                <a:solidFill>
                  <a:srgbClr val="376092"/>
                </a:solidFill>
              </a:rPr>
              <a:t>Podaj przykłady…</a:t>
            </a:r>
          </a:p>
        </p:txBody>
      </p:sp>
      <p:graphicFrame>
        <p:nvGraphicFramePr>
          <p:cNvPr id="4" name="Tabela 3" title="Tabela z miejscem na wpisanie przykładów zachowań w sieci ">
            <a:extLst>
              <a:ext uri="{FF2B5EF4-FFF2-40B4-BE49-F238E27FC236}">
                <a16:creationId xmlns:a16="http://schemas.microsoft.com/office/drawing/2014/main" id="{2E8BEC5C-04CC-44F6-9BBA-1B17B57D5A1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296578"/>
              </p:ext>
            </p:extLst>
          </p:nvPr>
        </p:nvGraphicFramePr>
        <p:xfrm>
          <a:off x="719571" y="1988840"/>
          <a:ext cx="7596845" cy="41478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73025">
                  <a:extLst>
                    <a:ext uri="{9D8B030D-6E8A-4147-A177-3AD203B41FA5}">
                      <a16:colId xmlns:a16="http://schemas.microsoft.com/office/drawing/2014/main" val="1482611336"/>
                    </a:ext>
                  </a:extLst>
                </a:gridCol>
                <a:gridCol w="6923820">
                  <a:extLst>
                    <a:ext uri="{9D8B030D-6E8A-4147-A177-3AD203B41FA5}">
                      <a16:colId xmlns:a16="http://schemas.microsoft.com/office/drawing/2014/main" val="1208057597"/>
                    </a:ext>
                  </a:extLst>
                </a:gridCol>
              </a:tblGrid>
              <a:tr h="962381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8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Zasada profesjonalizmu,</a:t>
                      </a:r>
                    </a:p>
                    <a:p>
                      <a:r>
                        <a:rPr lang="pl-PL" sz="18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„podnosi kwalifikacje oraz rozwija wiedzę zawodową”, „jeżeli jest to uzasadnione, korzysta z pomocy ekspertów”, „gotów do przyjęcia krytyki”, „dba o wizerunek służby cywilnej”</a:t>
                      </a:r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36573829"/>
                  </a:ext>
                </a:extLst>
              </a:tr>
              <a:tr h="962381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2778216"/>
                  </a:ext>
                </a:extLst>
              </a:tr>
              <a:tr h="962381"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Reakcja na krytykę – na koncie osobistym czy urzędowym?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99709"/>
                  </a:ext>
                </a:extLst>
              </a:tr>
              <a:tr h="1034388"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Uczestnictwo w zawodowych sieciach społecznościowych, budowanie sieci kontaktów, wymiana doświadczeń, dyskusje o sprawach zawodowych – przy zachowaniu innych zasad.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43339174"/>
                  </a:ext>
                </a:extLst>
              </a:tr>
            </a:tbl>
          </a:graphicData>
        </a:graphic>
      </p:graphicFrame>
      <p:sp>
        <p:nvSpPr>
          <p:cNvPr id="6" name="Schemat blokowy: łącznik 5" title="Czerwone kółko">
            <a:extLst>
              <a:ext uri="{FF2B5EF4-FFF2-40B4-BE49-F238E27FC236}">
                <a16:creationId xmlns:a16="http://schemas.microsoft.com/office/drawing/2014/main" id="{09C79300-9D22-4FCA-AA1D-0D9702B418BF}"/>
              </a:ext>
            </a:extLst>
          </p:cNvPr>
          <p:cNvSpPr/>
          <p:nvPr/>
        </p:nvSpPr>
        <p:spPr>
          <a:xfrm>
            <a:off x="827584" y="3430827"/>
            <a:ext cx="432048" cy="432048"/>
          </a:xfrm>
          <a:prstGeom prst="flowChartConnector">
            <a:avLst/>
          </a:prstGeom>
          <a:solidFill>
            <a:srgbClr val="FF0000"/>
          </a:solidFill>
          <a:ln w="63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7" name="Schemat blokowy: łącznik 6" title="Żółte kółko">
            <a:extLst>
              <a:ext uri="{FF2B5EF4-FFF2-40B4-BE49-F238E27FC236}">
                <a16:creationId xmlns:a16="http://schemas.microsoft.com/office/drawing/2014/main" id="{C54B58F1-A10B-4305-8AD8-33B2CF374368}"/>
              </a:ext>
            </a:extLst>
          </p:cNvPr>
          <p:cNvSpPr/>
          <p:nvPr/>
        </p:nvSpPr>
        <p:spPr>
          <a:xfrm>
            <a:off x="827584" y="4429375"/>
            <a:ext cx="432048" cy="432048"/>
          </a:xfrm>
          <a:prstGeom prst="flowChartConnector">
            <a:avLst/>
          </a:prstGeom>
          <a:solidFill>
            <a:srgbClr val="FFFF00"/>
          </a:solidFill>
          <a:ln w="63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8" name="Schemat blokowy: łącznik 7" title="Zielone kółko">
            <a:extLst>
              <a:ext uri="{FF2B5EF4-FFF2-40B4-BE49-F238E27FC236}">
                <a16:creationId xmlns:a16="http://schemas.microsoft.com/office/drawing/2014/main" id="{4BF6DB0F-3533-42E2-82E6-F5FD94091771}"/>
              </a:ext>
            </a:extLst>
          </p:cNvPr>
          <p:cNvSpPr/>
          <p:nvPr/>
        </p:nvSpPr>
        <p:spPr>
          <a:xfrm>
            <a:off x="827584" y="5427923"/>
            <a:ext cx="432048" cy="432048"/>
          </a:xfrm>
          <a:prstGeom prst="flowChartConnector">
            <a:avLst/>
          </a:prstGeom>
          <a:solidFill>
            <a:srgbClr val="29F742"/>
          </a:solidFill>
          <a:ln w="63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44743364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57552" y="606018"/>
            <a:ext cx="7920880" cy="758984"/>
          </a:xfrm>
        </p:spPr>
        <p:txBody>
          <a:bodyPr/>
          <a:lstStyle/>
          <a:p>
            <a:r>
              <a:rPr lang="pl-PL" dirty="0"/>
              <a:t>Ćwiczenie 1 – zasady w praktyce 6</a:t>
            </a:r>
          </a:p>
        </p:txBody>
      </p:sp>
      <p:sp>
        <p:nvSpPr>
          <p:cNvPr id="3" name="Prostokąt 2">
            <a:extLst>
              <a:ext uri="{FF2B5EF4-FFF2-40B4-BE49-F238E27FC236}">
                <a16:creationId xmlns:a16="http://schemas.microsoft.com/office/drawing/2014/main" id="{77FD151D-C8BD-4372-9147-30068442F1C8}"/>
              </a:ext>
            </a:extLst>
          </p:cNvPr>
          <p:cNvSpPr/>
          <p:nvPr/>
        </p:nvSpPr>
        <p:spPr>
          <a:xfrm>
            <a:off x="719571" y="1268760"/>
            <a:ext cx="770485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pl-PL" sz="2400" b="1" dirty="0">
                <a:solidFill>
                  <a:srgbClr val="376092"/>
                </a:solidFill>
              </a:rPr>
              <a:t>Podaj przykłady </a:t>
            </a:r>
            <a:r>
              <a:rPr lang="pl-PL" sz="2400" b="1" dirty="0" err="1">
                <a:solidFill>
                  <a:srgbClr val="376092"/>
                </a:solidFill>
              </a:rPr>
              <a:t>zachowań</a:t>
            </a:r>
            <a:r>
              <a:rPr lang="pl-PL" sz="2400" b="1" dirty="0">
                <a:solidFill>
                  <a:srgbClr val="376092"/>
                </a:solidFill>
              </a:rPr>
              <a:t> w sieci zgodnych / niezgodnych / „to zależy” z wybranymi zasadami s.c. i etyki korpusu s.c.</a:t>
            </a:r>
          </a:p>
        </p:txBody>
      </p:sp>
      <p:graphicFrame>
        <p:nvGraphicFramePr>
          <p:cNvPr id="4" name="Tabela 3" title="Tabela z miejscem na wpisanie przykładów zachowań w sieci ">
            <a:extLst>
              <a:ext uri="{FF2B5EF4-FFF2-40B4-BE49-F238E27FC236}">
                <a16:creationId xmlns:a16="http://schemas.microsoft.com/office/drawing/2014/main" id="{2E8BEC5C-04CC-44F6-9BBA-1B17B57D5A1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2344264"/>
              </p:ext>
            </p:extLst>
          </p:nvPr>
        </p:nvGraphicFramePr>
        <p:xfrm>
          <a:off x="719570" y="2243773"/>
          <a:ext cx="7596845" cy="392153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73025">
                  <a:extLst>
                    <a:ext uri="{9D8B030D-6E8A-4147-A177-3AD203B41FA5}">
                      <a16:colId xmlns:a16="http://schemas.microsoft.com/office/drawing/2014/main" val="1482611336"/>
                    </a:ext>
                  </a:extLst>
                </a:gridCol>
                <a:gridCol w="6923820">
                  <a:extLst>
                    <a:ext uri="{9D8B030D-6E8A-4147-A177-3AD203B41FA5}">
                      <a16:colId xmlns:a16="http://schemas.microsoft.com/office/drawing/2014/main" val="1208057597"/>
                    </a:ext>
                  </a:extLst>
                </a:gridCol>
              </a:tblGrid>
              <a:tr h="962381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8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Zasada otwartości i konkurencyjności naboru</a:t>
                      </a:r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36573829"/>
                  </a:ext>
                </a:extLst>
              </a:tr>
              <a:tr h="962381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2778216"/>
                  </a:ext>
                </a:extLst>
              </a:tr>
              <a:tr h="962381"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99709"/>
                  </a:ext>
                </a:extLst>
              </a:tr>
              <a:tr h="1034388"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43339174"/>
                  </a:ext>
                </a:extLst>
              </a:tr>
            </a:tbl>
          </a:graphicData>
        </a:graphic>
      </p:graphicFrame>
      <p:sp>
        <p:nvSpPr>
          <p:cNvPr id="6" name="Schemat blokowy: łącznik 5" title="Czerwone kółko">
            <a:extLst>
              <a:ext uri="{FF2B5EF4-FFF2-40B4-BE49-F238E27FC236}">
                <a16:creationId xmlns:a16="http://schemas.microsoft.com/office/drawing/2014/main" id="{09C79300-9D22-4FCA-AA1D-0D9702B418BF}"/>
              </a:ext>
            </a:extLst>
          </p:cNvPr>
          <p:cNvSpPr/>
          <p:nvPr/>
        </p:nvSpPr>
        <p:spPr>
          <a:xfrm>
            <a:off x="827584" y="3430827"/>
            <a:ext cx="432048" cy="432048"/>
          </a:xfrm>
          <a:prstGeom prst="flowChartConnector">
            <a:avLst/>
          </a:prstGeom>
          <a:solidFill>
            <a:srgbClr val="FF0000"/>
          </a:solidFill>
          <a:ln w="63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7" name="Schemat blokowy: łącznik 6" title="Żółte kółko">
            <a:extLst>
              <a:ext uri="{FF2B5EF4-FFF2-40B4-BE49-F238E27FC236}">
                <a16:creationId xmlns:a16="http://schemas.microsoft.com/office/drawing/2014/main" id="{C54B58F1-A10B-4305-8AD8-33B2CF374368}"/>
              </a:ext>
            </a:extLst>
          </p:cNvPr>
          <p:cNvSpPr/>
          <p:nvPr/>
        </p:nvSpPr>
        <p:spPr>
          <a:xfrm>
            <a:off x="827584" y="4429375"/>
            <a:ext cx="432048" cy="432048"/>
          </a:xfrm>
          <a:prstGeom prst="flowChartConnector">
            <a:avLst/>
          </a:prstGeom>
          <a:solidFill>
            <a:srgbClr val="FFFF00"/>
          </a:solidFill>
          <a:ln w="63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8" name="Schemat blokowy: łącznik 7" title="Zielone kółko">
            <a:extLst>
              <a:ext uri="{FF2B5EF4-FFF2-40B4-BE49-F238E27FC236}">
                <a16:creationId xmlns:a16="http://schemas.microsoft.com/office/drawing/2014/main" id="{4BF6DB0F-3533-42E2-82E6-F5FD94091771}"/>
              </a:ext>
            </a:extLst>
          </p:cNvPr>
          <p:cNvSpPr/>
          <p:nvPr/>
        </p:nvSpPr>
        <p:spPr>
          <a:xfrm>
            <a:off x="827584" y="5427923"/>
            <a:ext cx="432048" cy="432048"/>
          </a:xfrm>
          <a:prstGeom prst="flowChartConnector">
            <a:avLst/>
          </a:prstGeom>
          <a:solidFill>
            <a:srgbClr val="29F742"/>
          </a:solidFill>
          <a:ln w="63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21104565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08482" y="606018"/>
            <a:ext cx="7920880" cy="758984"/>
          </a:xfrm>
        </p:spPr>
        <p:txBody>
          <a:bodyPr/>
          <a:lstStyle/>
          <a:p>
            <a:r>
              <a:rPr lang="pl-PL" dirty="0"/>
              <a:t>Ćwiczenie 1 – zasady w praktyce 6</a:t>
            </a:r>
          </a:p>
        </p:txBody>
      </p:sp>
      <p:sp>
        <p:nvSpPr>
          <p:cNvPr id="3" name="Prostokąt 2">
            <a:extLst>
              <a:ext uri="{FF2B5EF4-FFF2-40B4-BE49-F238E27FC236}">
                <a16:creationId xmlns:a16="http://schemas.microsoft.com/office/drawing/2014/main" id="{77FD151D-C8BD-4372-9147-30068442F1C8}"/>
              </a:ext>
            </a:extLst>
          </p:cNvPr>
          <p:cNvSpPr/>
          <p:nvPr/>
        </p:nvSpPr>
        <p:spPr>
          <a:xfrm>
            <a:off x="719571" y="1268760"/>
            <a:ext cx="770485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pl-PL" sz="2400" b="1" dirty="0">
                <a:solidFill>
                  <a:srgbClr val="376092"/>
                </a:solidFill>
              </a:rPr>
              <a:t>Podaj przykłady </a:t>
            </a:r>
            <a:r>
              <a:rPr lang="pl-PL" sz="2400" b="1" dirty="0" err="1">
                <a:solidFill>
                  <a:srgbClr val="376092"/>
                </a:solidFill>
              </a:rPr>
              <a:t>zachowań</a:t>
            </a:r>
            <a:r>
              <a:rPr lang="pl-PL" sz="2400" b="1" dirty="0">
                <a:solidFill>
                  <a:srgbClr val="376092"/>
                </a:solidFill>
              </a:rPr>
              <a:t> w sieci zgodnych / niezgodnych / „to zależy” z wybranymi zasadami s.c. i etyki korpusu s.c.</a:t>
            </a:r>
          </a:p>
        </p:txBody>
      </p:sp>
      <p:graphicFrame>
        <p:nvGraphicFramePr>
          <p:cNvPr id="4" name="Tabela 3" title="Tabela z miejscem na wpisanie przykładów zachowań w sieci ">
            <a:extLst>
              <a:ext uri="{FF2B5EF4-FFF2-40B4-BE49-F238E27FC236}">
                <a16:creationId xmlns:a16="http://schemas.microsoft.com/office/drawing/2014/main" id="{2E8BEC5C-04CC-44F6-9BBA-1B17B57D5A1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7170547"/>
              </p:ext>
            </p:extLst>
          </p:nvPr>
        </p:nvGraphicFramePr>
        <p:xfrm>
          <a:off x="719570" y="2243773"/>
          <a:ext cx="7596845" cy="392153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73025">
                  <a:extLst>
                    <a:ext uri="{9D8B030D-6E8A-4147-A177-3AD203B41FA5}">
                      <a16:colId xmlns:a16="http://schemas.microsoft.com/office/drawing/2014/main" val="1482611336"/>
                    </a:ext>
                  </a:extLst>
                </a:gridCol>
                <a:gridCol w="6923820">
                  <a:extLst>
                    <a:ext uri="{9D8B030D-6E8A-4147-A177-3AD203B41FA5}">
                      <a16:colId xmlns:a16="http://schemas.microsoft.com/office/drawing/2014/main" val="1208057597"/>
                    </a:ext>
                  </a:extLst>
                </a:gridCol>
              </a:tblGrid>
              <a:tr h="962381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8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Zasada otwartości i konkurencyjności naboru</a:t>
                      </a:r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36573829"/>
                  </a:ext>
                </a:extLst>
              </a:tr>
              <a:tr h="962381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2778216"/>
                  </a:ext>
                </a:extLst>
              </a:tr>
              <a:tr h="962381"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99709"/>
                  </a:ext>
                </a:extLst>
              </a:tr>
              <a:tr h="1034388"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Promuję ogłoszenia o naborze, zachęcam do zgłaszania się.</a:t>
                      </a:r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43339174"/>
                  </a:ext>
                </a:extLst>
              </a:tr>
            </a:tbl>
          </a:graphicData>
        </a:graphic>
      </p:graphicFrame>
      <p:sp>
        <p:nvSpPr>
          <p:cNvPr id="6" name="Schemat blokowy: łącznik 5" title="Czerwone kółko">
            <a:extLst>
              <a:ext uri="{FF2B5EF4-FFF2-40B4-BE49-F238E27FC236}">
                <a16:creationId xmlns:a16="http://schemas.microsoft.com/office/drawing/2014/main" id="{09C79300-9D22-4FCA-AA1D-0D9702B418BF}"/>
              </a:ext>
            </a:extLst>
          </p:cNvPr>
          <p:cNvSpPr/>
          <p:nvPr/>
        </p:nvSpPr>
        <p:spPr>
          <a:xfrm>
            <a:off x="827584" y="3430827"/>
            <a:ext cx="432048" cy="432048"/>
          </a:xfrm>
          <a:prstGeom prst="flowChartConnector">
            <a:avLst/>
          </a:prstGeom>
          <a:solidFill>
            <a:srgbClr val="FF0000"/>
          </a:solidFill>
          <a:ln w="63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7" name="Schemat blokowy: łącznik 6" title="Żółte kółko">
            <a:extLst>
              <a:ext uri="{FF2B5EF4-FFF2-40B4-BE49-F238E27FC236}">
                <a16:creationId xmlns:a16="http://schemas.microsoft.com/office/drawing/2014/main" id="{C54B58F1-A10B-4305-8AD8-33B2CF374368}"/>
              </a:ext>
            </a:extLst>
          </p:cNvPr>
          <p:cNvSpPr/>
          <p:nvPr/>
        </p:nvSpPr>
        <p:spPr>
          <a:xfrm>
            <a:off x="827584" y="4429375"/>
            <a:ext cx="432048" cy="432048"/>
          </a:xfrm>
          <a:prstGeom prst="flowChartConnector">
            <a:avLst/>
          </a:prstGeom>
          <a:solidFill>
            <a:srgbClr val="FFFF00"/>
          </a:solidFill>
          <a:ln w="63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8" name="Schemat blokowy: łącznik 7" title="Zielone kółko">
            <a:extLst>
              <a:ext uri="{FF2B5EF4-FFF2-40B4-BE49-F238E27FC236}">
                <a16:creationId xmlns:a16="http://schemas.microsoft.com/office/drawing/2014/main" id="{4BF6DB0F-3533-42E2-82E6-F5FD94091771}"/>
              </a:ext>
            </a:extLst>
          </p:cNvPr>
          <p:cNvSpPr/>
          <p:nvPr/>
        </p:nvSpPr>
        <p:spPr>
          <a:xfrm>
            <a:off x="827584" y="5427923"/>
            <a:ext cx="432048" cy="432048"/>
          </a:xfrm>
          <a:prstGeom prst="flowChartConnector">
            <a:avLst/>
          </a:prstGeom>
          <a:solidFill>
            <a:srgbClr val="29F742"/>
          </a:solidFill>
          <a:ln w="63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853854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57552" y="702260"/>
            <a:ext cx="7920880" cy="758984"/>
          </a:xfrm>
        </p:spPr>
        <p:txBody>
          <a:bodyPr/>
          <a:lstStyle/>
          <a:p>
            <a:r>
              <a:rPr lang="pl-PL" dirty="0"/>
              <a:t>Ćwiczenie 1 – zasady w praktyce 7</a:t>
            </a:r>
          </a:p>
        </p:txBody>
      </p:sp>
      <p:sp>
        <p:nvSpPr>
          <p:cNvPr id="3" name="Prostokąt 2">
            <a:extLst>
              <a:ext uri="{FF2B5EF4-FFF2-40B4-BE49-F238E27FC236}">
                <a16:creationId xmlns:a16="http://schemas.microsoft.com/office/drawing/2014/main" id="{77FD151D-C8BD-4372-9147-30068442F1C8}"/>
              </a:ext>
            </a:extLst>
          </p:cNvPr>
          <p:cNvSpPr/>
          <p:nvPr/>
        </p:nvSpPr>
        <p:spPr>
          <a:xfrm>
            <a:off x="719571" y="1268760"/>
            <a:ext cx="770485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pl-PL" sz="2400" b="1" dirty="0">
                <a:solidFill>
                  <a:srgbClr val="376092"/>
                </a:solidFill>
              </a:rPr>
              <a:t>Podaj przykłady </a:t>
            </a:r>
            <a:r>
              <a:rPr lang="pl-PL" sz="2400" b="1" dirty="0" err="1">
                <a:solidFill>
                  <a:srgbClr val="376092"/>
                </a:solidFill>
              </a:rPr>
              <a:t>zachowań</a:t>
            </a:r>
            <a:r>
              <a:rPr lang="pl-PL" sz="2400" b="1" dirty="0">
                <a:solidFill>
                  <a:srgbClr val="376092"/>
                </a:solidFill>
              </a:rPr>
              <a:t> w sieci zgodnych / niezgodnych / „to zależy” z wybranymi zasadami s.c. i etyki korpusu s.c.</a:t>
            </a:r>
          </a:p>
        </p:txBody>
      </p:sp>
      <p:graphicFrame>
        <p:nvGraphicFramePr>
          <p:cNvPr id="4" name="Tabela 3" title="Tabela z miejscem na wpisanie przykładów zachowań w sieci ">
            <a:extLst>
              <a:ext uri="{FF2B5EF4-FFF2-40B4-BE49-F238E27FC236}">
                <a16:creationId xmlns:a16="http://schemas.microsoft.com/office/drawing/2014/main" id="{2E8BEC5C-04CC-44F6-9BBA-1B17B57D5A1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6506927"/>
              </p:ext>
            </p:extLst>
          </p:nvPr>
        </p:nvGraphicFramePr>
        <p:xfrm>
          <a:off x="719570" y="2243773"/>
          <a:ext cx="7596845" cy="392153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73025">
                  <a:extLst>
                    <a:ext uri="{9D8B030D-6E8A-4147-A177-3AD203B41FA5}">
                      <a16:colId xmlns:a16="http://schemas.microsoft.com/office/drawing/2014/main" val="1482611336"/>
                    </a:ext>
                  </a:extLst>
                </a:gridCol>
                <a:gridCol w="6923820">
                  <a:extLst>
                    <a:ext uri="{9D8B030D-6E8A-4147-A177-3AD203B41FA5}">
                      <a16:colId xmlns:a16="http://schemas.microsoft.com/office/drawing/2014/main" val="1208057597"/>
                    </a:ext>
                  </a:extLst>
                </a:gridCol>
              </a:tblGrid>
              <a:tr h="962381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8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Zasada godnego zachowania</a:t>
                      </a:r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36573829"/>
                  </a:ext>
                </a:extLst>
              </a:tr>
              <a:tr h="962381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2778216"/>
                  </a:ext>
                </a:extLst>
              </a:tr>
              <a:tr h="962381"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99709"/>
                  </a:ext>
                </a:extLst>
              </a:tr>
              <a:tr h="1034388"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43339174"/>
                  </a:ext>
                </a:extLst>
              </a:tr>
            </a:tbl>
          </a:graphicData>
        </a:graphic>
      </p:graphicFrame>
      <p:sp>
        <p:nvSpPr>
          <p:cNvPr id="6" name="Schemat blokowy: łącznik 5" title="Czerwone kółko">
            <a:extLst>
              <a:ext uri="{FF2B5EF4-FFF2-40B4-BE49-F238E27FC236}">
                <a16:creationId xmlns:a16="http://schemas.microsoft.com/office/drawing/2014/main" id="{09C79300-9D22-4FCA-AA1D-0D9702B418BF}"/>
              </a:ext>
            </a:extLst>
          </p:cNvPr>
          <p:cNvSpPr/>
          <p:nvPr/>
        </p:nvSpPr>
        <p:spPr>
          <a:xfrm>
            <a:off x="827584" y="3430827"/>
            <a:ext cx="432048" cy="432048"/>
          </a:xfrm>
          <a:prstGeom prst="flowChartConnector">
            <a:avLst/>
          </a:prstGeom>
          <a:solidFill>
            <a:srgbClr val="FF0000"/>
          </a:solidFill>
          <a:ln w="63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7" name="Schemat blokowy: łącznik 6" title="Żółte kółko">
            <a:extLst>
              <a:ext uri="{FF2B5EF4-FFF2-40B4-BE49-F238E27FC236}">
                <a16:creationId xmlns:a16="http://schemas.microsoft.com/office/drawing/2014/main" id="{C54B58F1-A10B-4305-8AD8-33B2CF374368}"/>
              </a:ext>
            </a:extLst>
          </p:cNvPr>
          <p:cNvSpPr/>
          <p:nvPr/>
        </p:nvSpPr>
        <p:spPr>
          <a:xfrm>
            <a:off x="827584" y="4429375"/>
            <a:ext cx="432048" cy="432048"/>
          </a:xfrm>
          <a:prstGeom prst="flowChartConnector">
            <a:avLst/>
          </a:prstGeom>
          <a:solidFill>
            <a:srgbClr val="FFFF00"/>
          </a:solidFill>
          <a:ln w="63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8" name="Schemat blokowy: łącznik 7" title="Zielone kółko">
            <a:extLst>
              <a:ext uri="{FF2B5EF4-FFF2-40B4-BE49-F238E27FC236}">
                <a16:creationId xmlns:a16="http://schemas.microsoft.com/office/drawing/2014/main" id="{4BF6DB0F-3533-42E2-82E6-F5FD94091771}"/>
              </a:ext>
            </a:extLst>
          </p:cNvPr>
          <p:cNvSpPr/>
          <p:nvPr/>
        </p:nvSpPr>
        <p:spPr>
          <a:xfrm>
            <a:off x="827584" y="5427923"/>
            <a:ext cx="432048" cy="432048"/>
          </a:xfrm>
          <a:prstGeom prst="flowChartConnector">
            <a:avLst/>
          </a:prstGeom>
          <a:solidFill>
            <a:srgbClr val="29F742"/>
          </a:solidFill>
          <a:ln w="63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08640224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03546" y="702260"/>
            <a:ext cx="7920880" cy="758984"/>
          </a:xfrm>
        </p:spPr>
        <p:txBody>
          <a:bodyPr/>
          <a:lstStyle/>
          <a:p>
            <a:r>
              <a:rPr lang="pl-PL" dirty="0"/>
              <a:t>Ćwiczenie 1 – zasady w praktyce 7</a:t>
            </a:r>
          </a:p>
        </p:txBody>
      </p:sp>
      <p:sp>
        <p:nvSpPr>
          <p:cNvPr id="3" name="Prostokąt 2">
            <a:extLst>
              <a:ext uri="{FF2B5EF4-FFF2-40B4-BE49-F238E27FC236}">
                <a16:creationId xmlns:a16="http://schemas.microsoft.com/office/drawing/2014/main" id="{77FD151D-C8BD-4372-9147-30068442F1C8}"/>
              </a:ext>
            </a:extLst>
          </p:cNvPr>
          <p:cNvSpPr/>
          <p:nvPr/>
        </p:nvSpPr>
        <p:spPr>
          <a:xfrm>
            <a:off x="719571" y="1268760"/>
            <a:ext cx="770485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pl-PL" sz="2400" b="1" dirty="0">
                <a:solidFill>
                  <a:srgbClr val="376092"/>
                </a:solidFill>
              </a:rPr>
              <a:t>Podaj przykłady </a:t>
            </a:r>
            <a:r>
              <a:rPr lang="pl-PL" sz="2400" b="1" dirty="0" err="1">
                <a:solidFill>
                  <a:srgbClr val="376092"/>
                </a:solidFill>
              </a:rPr>
              <a:t>zachowań</a:t>
            </a:r>
            <a:r>
              <a:rPr lang="pl-PL" sz="2400" b="1" dirty="0">
                <a:solidFill>
                  <a:srgbClr val="376092"/>
                </a:solidFill>
              </a:rPr>
              <a:t> w sieci zgodnych / niezgodnych / „to zależy” z wybranymi zasadami s.c. i etyki korpusu s.c.</a:t>
            </a:r>
          </a:p>
        </p:txBody>
      </p:sp>
      <p:graphicFrame>
        <p:nvGraphicFramePr>
          <p:cNvPr id="4" name="Tabela 3" title="Tabela z miejscem na wpisanie przykładów zachowań w sieci ">
            <a:extLst>
              <a:ext uri="{FF2B5EF4-FFF2-40B4-BE49-F238E27FC236}">
                <a16:creationId xmlns:a16="http://schemas.microsoft.com/office/drawing/2014/main" id="{2E8BEC5C-04CC-44F6-9BBA-1B17B57D5A1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4568144"/>
              </p:ext>
            </p:extLst>
          </p:nvPr>
        </p:nvGraphicFramePr>
        <p:xfrm>
          <a:off x="719570" y="2243773"/>
          <a:ext cx="7596845" cy="392153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73025">
                  <a:extLst>
                    <a:ext uri="{9D8B030D-6E8A-4147-A177-3AD203B41FA5}">
                      <a16:colId xmlns:a16="http://schemas.microsoft.com/office/drawing/2014/main" val="1482611336"/>
                    </a:ext>
                  </a:extLst>
                </a:gridCol>
                <a:gridCol w="6923820">
                  <a:extLst>
                    <a:ext uri="{9D8B030D-6E8A-4147-A177-3AD203B41FA5}">
                      <a16:colId xmlns:a16="http://schemas.microsoft.com/office/drawing/2014/main" val="1208057597"/>
                    </a:ext>
                  </a:extLst>
                </a:gridCol>
              </a:tblGrid>
              <a:tr h="962381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8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Zasada godnego zachowania</a:t>
                      </a:r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36573829"/>
                  </a:ext>
                </a:extLst>
              </a:tr>
              <a:tr h="962381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Obraźliwe argumenty. Niestosowne zdjęcia.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2778216"/>
                  </a:ext>
                </a:extLst>
              </a:tr>
              <a:tr h="962381"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99709"/>
                  </a:ext>
                </a:extLst>
              </a:tr>
              <a:tr h="1034388"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Stosuję netykietę. Kulturalna dyskusja.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43339174"/>
                  </a:ext>
                </a:extLst>
              </a:tr>
            </a:tbl>
          </a:graphicData>
        </a:graphic>
      </p:graphicFrame>
      <p:sp>
        <p:nvSpPr>
          <p:cNvPr id="6" name="Schemat blokowy: łącznik 5" title="Czerwone kółko">
            <a:extLst>
              <a:ext uri="{FF2B5EF4-FFF2-40B4-BE49-F238E27FC236}">
                <a16:creationId xmlns:a16="http://schemas.microsoft.com/office/drawing/2014/main" id="{09C79300-9D22-4FCA-AA1D-0D9702B418BF}"/>
              </a:ext>
            </a:extLst>
          </p:cNvPr>
          <p:cNvSpPr/>
          <p:nvPr/>
        </p:nvSpPr>
        <p:spPr>
          <a:xfrm>
            <a:off x="827584" y="3430827"/>
            <a:ext cx="432048" cy="432048"/>
          </a:xfrm>
          <a:prstGeom prst="flowChartConnector">
            <a:avLst/>
          </a:prstGeom>
          <a:solidFill>
            <a:srgbClr val="FF0000"/>
          </a:solidFill>
          <a:ln w="63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7" name="Schemat blokowy: łącznik 6" title="Żółte kółko">
            <a:extLst>
              <a:ext uri="{FF2B5EF4-FFF2-40B4-BE49-F238E27FC236}">
                <a16:creationId xmlns:a16="http://schemas.microsoft.com/office/drawing/2014/main" id="{C54B58F1-A10B-4305-8AD8-33B2CF374368}"/>
              </a:ext>
            </a:extLst>
          </p:cNvPr>
          <p:cNvSpPr/>
          <p:nvPr/>
        </p:nvSpPr>
        <p:spPr>
          <a:xfrm>
            <a:off x="827584" y="4429375"/>
            <a:ext cx="432048" cy="432048"/>
          </a:xfrm>
          <a:prstGeom prst="flowChartConnector">
            <a:avLst/>
          </a:prstGeom>
          <a:solidFill>
            <a:srgbClr val="FFFF00"/>
          </a:solidFill>
          <a:ln w="63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8" name="Schemat blokowy: łącznik 7" title="Zielone kółko">
            <a:extLst>
              <a:ext uri="{FF2B5EF4-FFF2-40B4-BE49-F238E27FC236}">
                <a16:creationId xmlns:a16="http://schemas.microsoft.com/office/drawing/2014/main" id="{4BF6DB0F-3533-42E2-82E6-F5FD94091771}"/>
              </a:ext>
            </a:extLst>
          </p:cNvPr>
          <p:cNvSpPr/>
          <p:nvPr/>
        </p:nvSpPr>
        <p:spPr>
          <a:xfrm>
            <a:off x="827584" y="5427923"/>
            <a:ext cx="432048" cy="432048"/>
          </a:xfrm>
          <a:prstGeom prst="flowChartConnector">
            <a:avLst/>
          </a:prstGeom>
          <a:solidFill>
            <a:srgbClr val="29F742"/>
          </a:solidFill>
          <a:ln w="63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8052217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83568" y="561627"/>
            <a:ext cx="7920880" cy="758984"/>
          </a:xfrm>
        </p:spPr>
        <p:txBody>
          <a:bodyPr/>
          <a:lstStyle/>
          <a:p>
            <a:r>
              <a:rPr lang="pl-PL" dirty="0"/>
              <a:t>Jaką aktywność sieciową prowadzimy?</a:t>
            </a:r>
          </a:p>
        </p:txBody>
      </p:sp>
      <p:sp>
        <p:nvSpPr>
          <p:cNvPr id="11" name="Symbol zastępczy zawartości 3">
            <a:extLst>
              <a:ext uri="{FF2B5EF4-FFF2-40B4-BE49-F238E27FC236}">
                <a16:creationId xmlns:a16="http://schemas.microsoft.com/office/drawing/2014/main" id="{4FF68365-C9A4-4C92-B34C-DBD2B40E060A}"/>
              </a:ext>
            </a:extLst>
          </p:cNvPr>
          <p:cNvSpPr txBox="1">
            <a:spLocks/>
          </p:cNvSpPr>
          <p:nvPr/>
        </p:nvSpPr>
        <p:spPr>
          <a:xfrm>
            <a:off x="611560" y="1320611"/>
            <a:ext cx="4032448" cy="1220485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>
            <a:noAutofit/>
          </a:bodyPr>
          <a:lstStyle>
            <a:lvl1pPr marL="514350" indent="-514350" algn="l" defTabSz="914400" rtl="0" eaLnBrk="1" latinLnBrk="0" hangingPunct="1">
              <a:spcBef>
                <a:spcPct val="20000"/>
              </a:spcBef>
              <a:buFont typeface="+mj-lt"/>
              <a:buAutoNum type="arabicPeriod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ct val="20000"/>
              </a:spcBef>
              <a:buFont typeface="+mj-lt"/>
              <a:buAutoNum type="alphaLcPeriod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l-PL" b="1" dirty="0">
                <a:solidFill>
                  <a:srgbClr val="376092"/>
                </a:solidFill>
              </a:rPr>
              <a:t>Sieci społecznościowe</a:t>
            </a:r>
          </a:p>
          <a:p>
            <a:pPr marL="0" indent="0">
              <a:buNone/>
            </a:pPr>
            <a:endParaRPr lang="pl-PL" dirty="0"/>
          </a:p>
        </p:txBody>
      </p:sp>
      <p:sp>
        <p:nvSpPr>
          <p:cNvPr id="12" name="pole tekstowe 11">
            <a:extLst>
              <a:ext uri="{FF2B5EF4-FFF2-40B4-BE49-F238E27FC236}">
                <a16:creationId xmlns:a16="http://schemas.microsoft.com/office/drawing/2014/main" id="{C43CA6C5-12AD-413B-9934-25F2AC14A359}"/>
              </a:ext>
            </a:extLst>
          </p:cNvPr>
          <p:cNvSpPr txBox="1"/>
          <p:nvPr/>
        </p:nvSpPr>
        <p:spPr>
          <a:xfrm>
            <a:off x="4788024" y="1340768"/>
            <a:ext cx="3528392" cy="18004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sz="2400" dirty="0"/>
              <a:t>Facebook, Google+, NK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sz="2400" dirty="0"/>
              <a:t>Twitter, Instagram 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sz="2400" dirty="0"/>
              <a:t>LinkedIn, </a:t>
            </a:r>
            <a:r>
              <a:rPr lang="pl-PL" sz="2400" dirty="0" err="1"/>
              <a:t>Goldenline</a:t>
            </a:r>
            <a:r>
              <a:rPr lang="pl-PL" sz="2400" dirty="0"/>
              <a:t> 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sz="2400" dirty="0"/>
              <a:t>Inne?</a:t>
            </a:r>
          </a:p>
        </p:txBody>
      </p:sp>
      <p:sp>
        <p:nvSpPr>
          <p:cNvPr id="13" name="Symbol zastępczy zawartości 3">
            <a:extLst>
              <a:ext uri="{FF2B5EF4-FFF2-40B4-BE49-F238E27FC236}">
                <a16:creationId xmlns:a16="http://schemas.microsoft.com/office/drawing/2014/main" id="{A8D84E08-2563-4E27-A7B5-40EC1DC58EE9}"/>
              </a:ext>
            </a:extLst>
          </p:cNvPr>
          <p:cNvSpPr txBox="1">
            <a:spLocks/>
          </p:cNvSpPr>
          <p:nvPr/>
        </p:nvSpPr>
        <p:spPr>
          <a:xfrm>
            <a:off x="611560" y="3933056"/>
            <a:ext cx="6480720" cy="928098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>
            <a:noAutofit/>
          </a:bodyPr>
          <a:lstStyle>
            <a:lvl1pPr marL="514350" indent="-514350" algn="l" defTabSz="914400" rtl="0" eaLnBrk="1" latinLnBrk="0" hangingPunct="1">
              <a:spcBef>
                <a:spcPct val="20000"/>
              </a:spcBef>
              <a:buFont typeface="+mj-lt"/>
              <a:buAutoNum type="arabicPeriod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ct val="20000"/>
              </a:spcBef>
              <a:buFont typeface="+mj-lt"/>
              <a:buAutoNum type="alphaLcPeriod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l-PL" b="1" dirty="0">
                <a:solidFill>
                  <a:srgbClr val="376092"/>
                </a:solidFill>
              </a:rPr>
              <a:t>Własne strony, blogi</a:t>
            </a:r>
            <a:endParaRPr lang="pl-PL" dirty="0"/>
          </a:p>
        </p:txBody>
      </p:sp>
      <p:sp>
        <p:nvSpPr>
          <p:cNvPr id="14" name="pole tekstowe 13">
            <a:extLst>
              <a:ext uri="{FF2B5EF4-FFF2-40B4-BE49-F238E27FC236}">
                <a16:creationId xmlns:a16="http://schemas.microsoft.com/office/drawing/2014/main" id="{39C6ED25-58C5-42C6-B33A-00CB9887E8E3}"/>
              </a:ext>
            </a:extLst>
          </p:cNvPr>
          <p:cNvSpPr txBox="1"/>
          <p:nvPr/>
        </p:nvSpPr>
        <p:spPr>
          <a:xfrm>
            <a:off x="4788024" y="3925889"/>
            <a:ext cx="3528392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sz="2400" dirty="0"/>
              <a:t>Profesjonalne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sz="2400" dirty="0"/>
              <a:t>Prywatne</a:t>
            </a:r>
          </a:p>
        </p:txBody>
      </p:sp>
      <p:sp>
        <p:nvSpPr>
          <p:cNvPr id="15" name="Symbol zastępczy zawartości 3">
            <a:extLst>
              <a:ext uri="{FF2B5EF4-FFF2-40B4-BE49-F238E27FC236}">
                <a16:creationId xmlns:a16="http://schemas.microsoft.com/office/drawing/2014/main" id="{6B204E49-F190-4DB1-9AFF-8E7A5FAA3C5E}"/>
              </a:ext>
            </a:extLst>
          </p:cNvPr>
          <p:cNvSpPr txBox="1">
            <a:spLocks/>
          </p:cNvSpPr>
          <p:nvPr/>
        </p:nvSpPr>
        <p:spPr>
          <a:xfrm>
            <a:off x="632353" y="4869454"/>
            <a:ext cx="4392488" cy="576063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>
            <a:noAutofit/>
          </a:bodyPr>
          <a:lstStyle>
            <a:lvl1pPr marL="514350" indent="-514350" algn="l" defTabSz="914400" rtl="0" eaLnBrk="1" latinLnBrk="0" hangingPunct="1">
              <a:spcBef>
                <a:spcPct val="20000"/>
              </a:spcBef>
              <a:buFont typeface="+mj-lt"/>
              <a:buAutoNum type="arabicPeriod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ct val="20000"/>
              </a:spcBef>
              <a:buFont typeface="+mj-lt"/>
              <a:buAutoNum type="alphaLcPeriod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l-PL" b="1" dirty="0">
                <a:solidFill>
                  <a:srgbClr val="376092"/>
                </a:solidFill>
              </a:rPr>
              <a:t>Komentowanie w serwisach</a:t>
            </a:r>
            <a:endParaRPr lang="pl-PL" dirty="0"/>
          </a:p>
        </p:txBody>
      </p:sp>
      <p:sp>
        <p:nvSpPr>
          <p:cNvPr id="16" name="Symbol zastępczy zawartości 3">
            <a:extLst>
              <a:ext uri="{FF2B5EF4-FFF2-40B4-BE49-F238E27FC236}">
                <a16:creationId xmlns:a16="http://schemas.microsoft.com/office/drawing/2014/main" id="{1F5AE9C9-DE96-4956-96E2-DBFA41CADE14}"/>
              </a:ext>
            </a:extLst>
          </p:cNvPr>
          <p:cNvSpPr txBox="1">
            <a:spLocks/>
          </p:cNvSpPr>
          <p:nvPr/>
        </p:nvSpPr>
        <p:spPr>
          <a:xfrm>
            <a:off x="621306" y="3033337"/>
            <a:ext cx="4526758" cy="576063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>
            <a:noAutofit/>
          </a:bodyPr>
          <a:lstStyle>
            <a:lvl1pPr marL="514350" indent="-514350" algn="l" defTabSz="914400" rtl="0" eaLnBrk="1" latinLnBrk="0" hangingPunct="1">
              <a:spcBef>
                <a:spcPct val="20000"/>
              </a:spcBef>
              <a:buFont typeface="+mj-lt"/>
              <a:buAutoNum type="arabicPeriod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ct val="20000"/>
              </a:spcBef>
              <a:buFont typeface="+mj-lt"/>
              <a:buAutoNum type="alphaLcPeriod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l-PL" b="1" dirty="0">
                <a:solidFill>
                  <a:srgbClr val="376092"/>
                </a:solidFill>
              </a:rPr>
              <a:t>Konta służbowe, prywatne, anonimowe</a:t>
            </a:r>
            <a:endParaRPr lang="pl-PL" dirty="0"/>
          </a:p>
        </p:txBody>
      </p:sp>
      <p:sp>
        <p:nvSpPr>
          <p:cNvPr id="9" name="Symbol zastępczy zawartości 3">
            <a:extLst>
              <a:ext uri="{FF2B5EF4-FFF2-40B4-BE49-F238E27FC236}">
                <a16:creationId xmlns:a16="http://schemas.microsoft.com/office/drawing/2014/main" id="{FE399264-DCA2-47E2-BD7D-F9FDFC272B3C}"/>
              </a:ext>
            </a:extLst>
          </p:cNvPr>
          <p:cNvSpPr txBox="1">
            <a:spLocks/>
          </p:cNvSpPr>
          <p:nvPr/>
        </p:nvSpPr>
        <p:spPr>
          <a:xfrm>
            <a:off x="935596" y="5785163"/>
            <a:ext cx="7272808" cy="522411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>
            <a:noAutofit/>
          </a:bodyPr>
          <a:lstStyle>
            <a:lvl1pPr marL="514350" indent="-514350" algn="l" defTabSz="914400" rtl="0" eaLnBrk="1" latinLnBrk="0" hangingPunct="1">
              <a:spcBef>
                <a:spcPct val="20000"/>
              </a:spcBef>
              <a:buFont typeface="+mj-lt"/>
              <a:buAutoNum type="arabicPeriod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ct val="20000"/>
              </a:spcBef>
              <a:buFont typeface="+mj-lt"/>
              <a:buAutoNum type="alphaLcPeriod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pl-PL" sz="2400" dirty="0"/>
              <a:t>Czy w urzędzie wydano wewnętrzne zalecenia?</a:t>
            </a:r>
          </a:p>
        </p:txBody>
      </p:sp>
      <p:sp>
        <p:nvSpPr>
          <p:cNvPr id="10" name="pole tekstowe 9">
            <a:extLst>
              <a:ext uri="{FF2B5EF4-FFF2-40B4-BE49-F238E27FC236}">
                <a16:creationId xmlns:a16="http://schemas.microsoft.com/office/drawing/2014/main" id="{A3B1DFB8-8596-432A-AC51-526CAF8902CA}"/>
              </a:ext>
            </a:extLst>
          </p:cNvPr>
          <p:cNvSpPr txBox="1"/>
          <p:nvPr/>
        </p:nvSpPr>
        <p:spPr>
          <a:xfrm>
            <a:off x="4788024" y="3141261"/>
            <a:ext cx="35283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sz="2400" dirty="0"/>
              <a:t>Zatarta granica</a:t>
            </a:r>
          </a:p>
        </p:txBody>
      </p:sp>
      <p:sp>
        <p:nvSpPr>
          <p:cNvPr id="17" name="Symbol zastępczy zawartości 3">
            <a:extLst>
              <a:ext uri="{FF2B5EF4-FFF2-40B4-BE49-F238E27FC236}">
                <a16:creationId xmlns:a16="http://schemas.microsoft.com/office/drawing/2014/main" id="{884E8AA2-EBD0-444A-9A33-F926EA43A67C}"/>
              </a:ext>
            </a:extLst>
          </p:cNvPr>
          <p:cNvSpPr txBox="1">
            <a:spLocks/>
          </p:cNvSpPr>
          <p:nvPr/>
        </p:nvSpPr>
        <p:spPr>
          <a:xfrm>
            <a:off x="935596" y="5385243"/>
            <a:ext cx="7272808" cy="538802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>
            <a:noAutofit/>
          </a:bodyPr>
          <a:lstStyle>
            <a:lvl1pPr marL="514350" indent="-514350" algn="l" defTabSz="914400" rtl="0" eaLnBrk="1" latinLnBrk="0" hangingPunct="1">
              <a:spcBef>
                <a:spcPct val="20000"/>
              </a:spcBef>
              <a:buFont typeface="+mj-lt"/>
              <a:buAutoNum type="arabicPeriod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ct val="20000"/>
              </a:spcBef>
              <a:buFont typeface="+mj-lt"/>
              <a:buAutoNum type="alphaLcPeriod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pl-PL" sz="2400" dirty="0"/>
              <a:t>W jakim celu korzystamy z sieci? </a:t>
            </a:r>
          </a:p>
        </p:txBody>
      </p:sp>
    </p:spTree>
    <p:extLst>
      <p:ext uri="{BB962C8B-B14F-4D97-AF65-F5344CB8AC3E}">
        <p14:creationId xmlns:p14="http://schemas.microsoft.com/office/powerpoint/2010/main" val="21316835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/>
      <p:bldP spid="13" grpId="0" animBg="1"/>
      <p:bldP spid="14" grpId="0"/>
      <p:bldP spid="15" grpId="0" animBg="1"/>
      <p:bldP spid="16" grpId="0" animBg="1"/>
      <p:bldP spid="9" grpId="0" animBg="1"/>
      <p:bldP spid="10" grpId="0"/>
      <p:bldP spid="17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12070" y="509776"/>
            <a:ext cx="7920880" cy="758984"/>
          </a:xfrm>
        </p:spPr>
        <p:txBody>
          <a:bodyPr/>
          <a:lstStyle/>
          <a:p>
            <a:r>
              <a:rPr lang="pl-PL" dirty="0"/>
              <a:t>Ćwiczenie 1 – zasady w praktyce 8</a:t>
            </a:r>
          </a:p>
        </p:txBody>
      </p:sp>
      <p:sp>
        <p:nvSpPr>
          <p:cNvPr id="3" name="Prostokąt 2">
            <a:extLst>
              <a:ext uri="{FF2B5EF4-FFF2-40B4-BE49-F238E27FC236}">
                <a16:creationId xmlns:a16="http://schemas.microsoft.com/office/drawing/2014/main" id="{77FD151D-C8BD-4372-9147-30068442F1C8}"/>
              </a:ext>
            </a:extLst>
          </p:cNvPr>
          <p:cNvSpPr/>
          <p:nvPr/>
        </p:nvSpPr>
        <p:spPr>
          <a:xfrm>
            <a:off x="719571" y="1268760"/>
            <a:ext cx="770485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pl-PL" sz="2400" b="1" dirty="0">
                <a:solidFill>
                  <a:srgbClr val="376092"/>
                </a:solidFill>
              </a:rPr>
              <a:t>Podaj przykłady </a:t>
            </a:r>
            <a:r>
              <a:rPr lang="pl-PL" sz="2400" b="1" dirty="0" err="1">
                <a:solidFill>
                  <a:srgbClr val="376092"/>
                </a:solidFill>
              </a:rPr>
              <a:t>zachowań</a:t>
            </a:r>
            <a:r>
              <a:rPr lang="pl-PL" sz="2400" b="1" dirty="0">
                <a:solidFill>
                  <a:srgbClr val="376092"/>
                </a:solidFill>
              </a:rPr>
              <a:t> w sieci zgodnych / niezgodnych / „to zależy” z wybranymi zasadami s.c. i etyki korpusu s.c.</a:t>
            </a:r>
          </a:p>
        </p:txBody>
      </p:sp>
      <p:graphicFrame>
        <p:nvGraphicFramePr>
          <p:cNvPr id="4" name="Tabela 3" title="Tabela z miejscem na wpisanie przykładów zachowań w sieci ">
            <a:extLst>
              <a:ext uri="{FF2B5EF4-FFF2-40B4-BE49-F238E27FC236}">
                <a16:creationId xmlns:a16="http://schemas.microsoft.com/office/drawing/2014/main" id="{2E8BEC5C-04CC-44F6-9BBA-1B17B57D5A1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3894633"/>
              </p:ext>
            </p:extLst>
          </p:nvPr>
        </p:nvGraphicFramePr>
        <p:xfrm>
          <a:off x="719570" y="2243773"/>
          <a:ext cx="7596845" cy="392153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73025">
                  <a:extLst>
                    <a:ext uri="{9D8B030D-6E8A-4147-A177-3AD203B41FA5}">
                      <a16:colId xmlns:a16="http://schemas.microsoft.com/office/drawing/2014/main" val="1482611336"/>
                    </a:ext>
                  </a:extLst>
                </a:gridCol>
                <a:gridCol w="6923820">
                  <a:extLst>
                    <a:ext uri="{9D8B030D-6E8A-4147-A177-3AD203B41FA5}">
                      <a16:colId xmlns:a16="http://schemas.microsoft.com/office/drawing/2014/main" val="1208057597"/>
                    </a:ext>
                  </a:extLst>
                </a:gridCol>
              </a:tblGrid>
              <a:tr h="962381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8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Zasada lojalności, wobec RP, rządu, urzędu, kolegów, przełożonych i podwładnych. „Wykazywanie powściągliwości w publicznym wypowiadaniu poglądów na temat pracy swego oraz innych urzędów”</a:t>
                      </a:r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36573829"/>
                  </a:ext>
                </a:extLst>
              </a:tr>
              <a:tr h="962381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2778216"/>
                  </a:ext>
                </a:extLst>
              </a:tr>
              <a:tr h="962381"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99709"/>
                  </a:ext>
                </a:extLst>
              </a:tr>
              <a:tr h="1034388"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43339174"/>
                  </a:ext>
                </a:extLst>
              </a:tr>
            </a:tbl>
          </a:graphicData>
        </a:graphic>
      </p:graphicFrame>
      <p:sp>
        <p:nvSpPr>
          <p:cNvPr id="6" name="Schemat blokowy: łącznik 5" title="Czerwone kółko">
            <a:extLst>
              <a:ext uri="{FF2B5EF4-FFF2-40B4-BE49-F238E27FC236}">
                <a16:creationId xmlns:a16="http://schemas.microsoft.com/office/drawing/2014/main" id="{09C79300-9D22-4FCA-AA1D-0D9702B418BF}"/>
              </a:ext>
            </a:extLst>
          </p:cNvPr>
          <p:cNvSpPr/>
          <p:nvPr/>
        </p:nvSpPr>
        <p:spPr>
          <a:xfrm>
            <a:off x="827584" y="3430827"/>
            <a:ext cx="432048" cy="432048"/>
          </a:xfrm>
          <a:prstGeom prst="flowChartConnector">
            <a:avLst/>
          </a:prstGeom>
          <a:solidFill>
            <a:srgbClr val="FF0000"/>
          </a:solidFill>
          <a:ln w="63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7" name="Schemat blokowy: łącznik 6" title="Żółte kółko">
            <a:extLst>
              <a:ext uri="{FF2B5EF4-FFF2-40B4-BE49-F238E27FC236}">
                <a16:creationId xmlns:a16="http://schemas.microsoft.com/office/drawing/2014/main" id="{C54B58F1-A10B-4305-8AD8-33B2CF374368}"/>
              </a:ext>
            </a:extLst>
          </p:cNvPr>
          <p:cNvSpPr/>
          <p:nvPr/>
        </p:nvSpPr>
        <p:spPr>
          <a:xfrm>
            <a:off x="827584" y="4429375"/>
            <a:ext cx="432048" cy="432048"/>
          </a:xfrm>
          <a:prstGeom prst="flowChartConnector">
            <a:avLst/>
          </a:prstGeom>
          <a:solidFill>
            <a:srgbClr val="FFFF00"/>
          </a:solidFill>
          <a:ln w="63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8" name="Schemat blokowy: łącznik 7" title="Zielone kółko">
            <a:extLst>
              <a:ext uri="{FF2B5EF4-FFF2-40B4-BE49-F238E27FC236}">
                <a16:creationId xmlns:a16="http://schemas.microsoft.com/office/drawing/2014/main" id="{4BF6DB0F-3533-42E2-82E6-F5FD94091771}"/>
              </a:ext>
            </a:extLst>
          </p:cNvPr>
          <p:cNvSpPr/>
          <p:nvPr/>
        </p:nvSpPr>
        <p:spPr>
          <a:xfrm>
            <a:off x="827584" y="5427923"/>
            <a:ext cx="432048" cy="432048"/>
          </a:xfrm>
          <a:prstGeom prst="flowChartConnector">
            <a:avLst/>
          </a:prstGeom>
          <a:solidFill>
            <a:srgbClr val="29F742"/>
          </a:solidFill>
          <a:ln w="63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2087402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57552" y="606018"/>
            <a:ext cx="7920880" cy="758984"/>
          </a:xfrm>
        </p:spPr>
        <p:txBody>
          <a:bodyPr/>
          <a:lstStyle/>
          <a:p>
            <a:r>
              <a:rPr lang="pl-PL" dirty="0"/>
              <a:t>Ćwiczenie 1 – zasady w praktyce 8</a:t>
            </a:r>
          </a:p>
        </p:txBody>
      </p:sp>
      <p:sp>
        <p:nvSpPr>
          <p:cNvPr id="3" name="Prostokąt 2">
            <a:extLst>
              <a:ext uri="{FF2B5EF4-FFF2-40B4-BE49-F238E27FC236}">
                <a16:creationId xmlns:a16="http://schemas.microsoft.com/office/drawing/2014/main" id="{77FD151D-C8BD-4372-9147-30068442F1C8}"/>
              </a:ext>
            </a:extLst>
          </p:cNvPr>
          <p:cNvSpPr/>
          <p:nvPr/>
        </p:nvSpPr>
        <p:spPr>
          <a:xfrm>
            <a:off x="719571" y="1268760"/>
            <a:ext cx="770485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pl-PL" sz="2400" b="1" dirty="0">
                <a:solidFill>
                  <a:srgbClr val="376092"/>
                </a:solidFill>
              </a:rPr>
              <a:t>Podaj przykłady </a:t>
            </a:r>
            <a:r>
              <a:rPr lang="pl-PL" sz="2400" b="1" dirty="0" err="1">
                <a:solidFill>
                  <a:srgbClr val="376092"/>
                </a:solidFill>
              </a:rPr>
              <a:t>zachowań</a:t>
            </a:r>
            <a:r>
              <a:rPr lang="pl-PL" sz="2400" b="1" dirty="0">
                <a:solidFill>
                  <a:srgbClr val="376092"/>
                </a:solidFill>
              </a:rPr>
              <a:t> w sieci zgodnych / niezgodnych / „to zależy” z wybranymi zasadami s.c. i </a:t>
            </a:r>
            <a:r>
              <a:rPr lang="pl-PL" sz="2400" b="1">
                <a:solidFill>
                  <a:srgbClr val="376092"/>
                </a:solidFill>
              </a:rPr>
              <a:t>etyki </a:t>
            </a:r>
            <a:r>
              <a:rPr lang="pl-PL" sz="2400" b="1" smtClean="0">
                <a:solidFill>
                  <a:srgbClr val="376092"/>
                </a:solidFill>
              </a:rPr>
              <a:t>korpusu </a:t>
            </a:r>
            <a:r>
              <a:rPr lang="pl-PL" sz="2400" b="1" dirty="0">
                <a:solidFill>
                  <a:srgbClr val="376092"/>
                </a:solidFill>
              </a:rPr>
              <a:t>s.c.</a:t>
            </a:r>
          </a:p>
        </p:txBody>
      </p:sp>
      <p:graphicFrame>
        <p:nvGraphicFramePr>
          <p:cNvPr id="4" name="Tabela 3" title="Tabela z miejscem na wpisanie przykładów zachowań w sieci ">
            <a:extLst>
              <a:ext uri="{FF2B5EF4-FFF2-40B4-BE49-F238E27FC236}">
                <a16:creationId xmlns:a16="http://schemas.microsoft.com/office/drawing/2014/main" id="{2E8BEC5C-04CC-44F6-9BBA-1B17B57D5A1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33352881"/>
              </p:ext>
            </p:extLst>
          </p:nvPr>
        </p:nvGraphicFramePr>
        <p:xfrm>
          <a:off x="719570" y="2243773"/>
          <a:ext cx="7596845" cy="392153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73025">
                  <a:extLst>
                    <a:ext uri="{9D8B030D-6E8A-4147-A177-3AD203B41FA5}">
                      <a16:colId xmlns:a16="http://schemas.microsoft.com/office/drawing/2014/main" val="1482611336"/>
                    </a:ext>
                  </a:extLst>
                </a:gridCol>
                <a:gridCol w="6923820">
                  <a:extLst>
                    <a:ext uri="{9D8B030D-6E8A-4147-A177-3AD203B41FA5}">
                      <a16:colId xmlns:a16="http://schemas.microsoft.com/office/drawing/2014/main" val="1208057597"/>
                    </a:ext>
                  </a:extLst>
                </a:gridCol>
              </a:tblGrid>
              <a:tr h="962381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8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Zasada lojalności, wobec RP, rządu, urzędu, kolegów, przełożonych i podwładnych. „Wykazywanie powściągliwości w publicznym wypowiadaniu poglądów na temat pracy swego oraz innych urzędów”</a:t>
                      </a:r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36573829"/>
                  </a:ext>
                </a:extLst>
              </a:tr>
              <a:tr h="962381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Hejtuję pod nazwiskiem lub anonimowo.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2778216"/>
                  </a:ext>
                </a:extLst>
              </a:tr>
              <a:tr h="962381"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Oceniam swój urząd, kolegów, przełożonych i </a:t>
                      </a:r>
                      <a:r>
                        <a:rPr lang="pl-PL" dirty="0" smtClean="0"/>
                        <a:t>podwładnych</a:t>
                      </a:r>
                      <a:r>
                        <a:rPr lang="pl-PL" baseline="0" dirty="0" smtClean="0"/>
                        <a:t> (?)</a:t>
                      </a:r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99709"/>
                  </a:ext>
                </a:extLst>
              </a:tr>
              <a:tr h="1034388"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Na koncie nieurzędowym: zamieszczam informację, że prezentowane opinie są prywatne i nie są stanowiskiem mojego urzędu ani rządu.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43339174"/>
                  </a:ext>
                </a:extLst>
              </a:tr>
            </a:tbl>
          </a:graphicData>
        </a:graphic>
      </p:graphicFrame>
      <p:sp>
        <p:nvSpPr>
          <p:cNvPr id="6" name="Schemat blokowy: łącznik 5" title="Czerwone kółko">
            <a:extLst>
              <a:ext uri="{FF2B5EF4-FFF2-40B4-BE49-F238E27FC236}">
                <a16:creationId xmlns:a16="http://schemas.microsoft.com/office/drawing/2014/main" id="{09C79300-9D22-4FCA-AA1D-0D9702B418BF}"/>
              </a:ext>
            </a:extLst>
          </p:cNvPr>
          <p:cNvSpPr/>
          <p:nvPr/>
        </p:nvSpPr>
        <p:spPr>
          <a:xfrm>
            <a:off x="827584" y="3430827"/>
            <a:ext cx="432048" cy="432048"/>
          </a:xfrm>
          <a:prstGeom prst="flowChartConnector">
            <a:avLst/>
          </a:prstGeom>
          <a:solidFill>
            <a:srgbClr val="FF0000"/>
          </a:solidFill>
          <a:ln w="63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7" name="Schemat blokowy: łącznik 6" title="Żółte kółko">
            <a:extLst>
              <a:ext uri="{FF2B5EF4-FFF2-40B4-BE49-F238E27FC236}">
                <a16:creationId xmlns:a16="http://schemas.microsoft.com/office/drawing/2014/main" id="{C54B58F1-A10B-4305-8AD8-33B2CF374368}"/>
              </a:ext>
            </a:extLst>
          </p:cNvPr>
          <p:cNvSpPr/>
          <p:nvPr/>
        </p:nvSpPr>
        <p:spPr>
          <a:xfrm>
            <a:off x="827584" y="4429375"/>
            <a:ext cx="432048" cy="432048"/>
          </a:xfrm>
          <a:prstGeom prst="flowChartConnector">
            <a:avLst/>
          </a:prstGeom>
          <a:solidFill>
            <a:srgbClr val="FFFF00"/>
          </a:solidFill>
          <a:ln w="63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8" name="Schemat blokowy: łącznik 7" title="Zielone kółko">
            <a:extLst>
              <a:ext uri="{FF2B5EF4-FFF2-40B4-BE49-F238E27FC236}">
                <a16:creationId xmlns:a16="http://schemas.microsoft.com/office/drawing/2014/main" id="{4BF6DB0F-3533-42E2-82E6-F5FD94091771}"/>
              </a:ext>
            </a:extLst>
          </p:cNvPr>
          <p:cNvSpPr/>
          <p:nvPr/>
        </p:nvSpPr>
        <p:spPr>
          <a:xfrm>
            <a:off x="827584" y="5427923"/>
            <a:ext cx="432048" cy="432048"/>
          </a:xfrm>
          <a:prstGeom prst="flowChartConnector">
            <a:avLst/>
          </a:prstGeom>
          <a:solidFill>
            <a:srgbClr val="29F742"/>
          </a:solidFill>
          <a:ln w="63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989776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57553" y="567114"/>
            <a:ext cx="7920880" cy="758984"/>
          </a:xfrm>
        </p:spPr>
        <p:txBody>
          <a:bodyPr/>
          <a:lstStyle/>
          <a:p>
            <a:r>
              <a:rPr lang="pl-PL" dirty="0"/>
              <a:t>Ćwiczenie 1 – zasady w praktyce 9</a:t>
            </a:r>
          </a:p>
        </p:txBody>
      </p:sp>
      <p:sp>
        <p:nvSpPr>
          <p:cNvPr id="3" name="Prostokąt 2">
            <a:extLst>
              <a:ext uri="{FF2B5EF4-FFF2-40B4-BE49-F238E27FC236}">
                <a16:creationId xmlns:a16="http://schemas.microsoft.com/office/drawing/2014/main" id="{77FD151D-C8BD-4372-9147-30068442F1C8}"/>
              </a:ext>
            </a:extLst>
          </p:cNvPr>
          <p:cNvSpPr/>
          <p:nvPr/>
        </p:nvSpPr>
        <p:spPr>
          <a:xfrm>
            <a:off x="719571" y="1268760"/>
            <a:ext cx="770485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pl-PL" sz="2400" b="1" dirty="0">
                <a:solidFill>
                  <a:srgbClr val="376092"/>
                </a:solidFill>
              </a:rPr>
              <a:t>Podaj przykłady</a:t>
            </a:r>
          </a:p>
        </p:txBody>
      </p:sp>
      <p:graphicFrame>
        <p:nvGraphicFramePr>
          <p:cNvPr id="4" name="Tabela 3" title="Tabela z miejscem na wpisanie przykładów zachowań w sieci ">
            <a:extLst>
              <a:ext uri="{FF2B5EF4-FFF2-40B4-BE49-F238E27FC236}">
                <a16:creationId xmlns:a16="http://schemas.microsoft.com/office/drawing/2014/main" id="{2E8BEC5C-04CC-44F6-9BBA-1B17B57D5A1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7248564"/>
              </p:ext>
            </p:extLst>
          </p:nvPr>
        </p:nvGraphicFramePr>
        <p:xfrm>
          <a:off x="719571" y="1988840"/>
          <a:ext cx="7596845" cy="41478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73025">
                  <a:extLst>
                    <a:ext uri="{9D8B030D-6E8A-4147-A177-3AD203B41FA5}">
                      <a16:colId xmlns:a16="http://schemas.microsoft.com/office/drawing/2014/main" val="1482611336"/>
                    </a:ext>
                  </a:extLst>
                </a:gridCol>
                <a:gridCol w="6923820">
                  <a:extLst>
                    <a:ext uri="{9D8B030D-6E8A-4147-A177-3AD203B41FA5}">
                      <a16:colId xmlns:a16="http://schemas.microsoft.com/office/drawing/2014/main" val="1208057597"/>
                    </a:ext>
                  </a:extLst>
                </a:gridCol>
              </a:tblGrid>
              <a:tr h="962381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8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Zasada neutralności politycznej. „Niemanifestowanie poglądów i sympatii politycznych, nieprowadzenie agitacji, niepodejmowanie  działań </a:t>
                      </a:r>
                      <a:r>
                        <a:rPr lang="pl-PL" sz="1800" b="1" kern="1200" dirty="0" err="1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bezpośr</a:t>
                      </a:r>
                      <a:r>
                        <a:rPr lang="pl-PL" sz="18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 wspierających działania o charakterze politycznym”</a:t>
                      </a:r>
                    </a:p>
                    <a:p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36573829"/>
                  </a:ext>
                </a:extLst>
              </a:tr>
              <a:tr h="962381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2778216"/>
                  </a:ext>
                </a:extLst>
              </a:tr>
              <a:tr h="962381"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99709"/>
                  </a:ext>
                </a:extLst>
              </a:tr>
              <a:tr h="1034388"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43339174"/>
                  </a:ext>
                </a:extLst>
              </a:tr>
            </a:tbl>
          </a:graphicData>
        </a:graphic>
      </p:graphicFrame>
      <p:sp>
        <p:nvSpPr>
          <p:cNvPr id="6" name="Schemat blokowy: łącznik 5" title="Czerwone kółko">
            <a:extLst>
              <a:ext uri="{FF2B5EF4-FFF2-40B4-BE49-F238E27FC236}">
                <a16:creationId xmlns:a16="http://schemas.microsoft.com/office/drawing/2014/main" id="{09C79300-9D22-4FCA-AA1D-0D9702B418BF}"/>
              </a:ext>
            </a:extLst>
          </p:cNvPr>
          <p:cNvSpPr/>
          <p:nvPr/>
        </p:nvSpPr>
        <p:spPr>
          <a:xfrm>
            <a:off x="827584" y="3430827"/>
            <a:ext cx="432048" cy="432048"/>
          </a:xfrm>
          <a:prstGeom prst="flowChartConnector">
            <a:avLst/>
          </a:prstGeom>
          <a:solidFill>
            <a:srgbClr val="FF0000"/>
          </a:solidFill>
          <a:ln w="63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7" name="Schemat blokowy: łącznik 6" title="Żółte kółko">
            <a:extLst>
              <a:ext uri="{FF2B5EF4-FFF2-40B4-BE49-F238E27FC236}">
                <a16:creationId xmlns:a16="http://schemas.microsoft.com/office/drawing/2014/main" id="{C54B58F1-A10B-4305-8AD8-33B2CF374368}"/>
              </a:ext>
            </a:extLst>
          </p:cNvPr>
          <p:cNvSpPr/>
          <p:nvPr/>
        </p:nvSpPr>
        <p:spPr>
          <a:xfrm>
            <a:off x="827584" y="4429375"/>
            <a:ext cx="432048" cy="432048"/>
          </a:xfrm>
          <a:prstGeom prst="flowChartConnector">
            <a:avLst/>
          </a:prstGeom>
          <a:solidFill>
            <a:srgbClr val="FFFF00"/>
          </a:solidFill>
          <a:ln w="63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8" name="Schemat blokowy: łącznik 7" title="Zielone kółko">
            <a:extLst>
              <a:ext uri="{FF2B5EF4-FFF2-40B4-BE49-F238E27FC236}">
                <a16:creationId xmlns:a16="http://schemas.microsoft.com/office/drawing/2014/main" id="{4BF6DB0F-3533-42E2-82E6-F5FD94091771}"/>
              </a:ext>
            </a:extLst>
          </p:cNvPr>
          <p:cNvSpPr/>
          <p:nvPr/>
        </p:nvSpPr>
        <p:spPr>
          <a:xfrm>
            <a:off x="827584" y="5427923"/>
            <a:ext cx="432048" cy="432048"/>
          </a:xfrm>
          <a:prstGeom prst="flowChartConnector">
            <a:avLst/>
          </a:prstGeom>
          <a:solidFill>
            <a:srgbClr val="29F742"/>
          </a:solidFill>
          <a:ln w="63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03508984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57553" y="730319"/>
            <a:ext cx="7920880" cy="758984"/>
          </a:xfrm>
        </p:spPr>
        <p:txBody>
          <a:bodyPr/>
          <a:lstStyle/>
          <a:p>
            <a:r>
              <a:rPr lang="pl-PL" dirty="0"/>
              <a:t>Ćwiczenie 1 – zasady w praktyce 9</a:t>
            </a:r>
          </a:p>
        </p:txBody>
      </p:sp>
      <p:sp>
        <p:nvSpPr>
          <p:cNvPr id="3" name="Prostokąt 2">
            <a:extLst>
              <a:ext uri="{FF2B5EF4-FFF2-40B4-BE49-F238E27FC236}">
                <a16:creationId xmlns:a16="http://schemas.microsoft.com/office/drawing/2014/main" id="{77FD151D-C8BD-4372-9147-30068442F1C8}"/>
              </a:ext>
            </a:extLst>
          </p:cNvPr>
          <p:cNvSpPr/>
          <p:nvPr/>
        </p:nvSpPr>
        <p:spPr>
          <a:xfrm>
            <a:off x="719571" y="1268760"/>
            <a:ext cx="770485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pl-PL" sz="2400" b="1" dirty="0">
                <a:solidFill>
                  <a:srgbClr val="376092"/>
                </a:solidFill>
              </a:rPr>
              <a:t>Podaj przykłady</a:t>
            </a:r>
          </a:p>
        </p:txBody>
      </p:sp>
      <p:graphicFrame>
        <p:nvGraphicFramePr>
          <p:cNvPr id="4" name="Tabela 3" title="Tabela z miejscem na wpisanie przykładów zachowań w sieci ">
            <a:extLst>
              <a:ext uri="{FF2B5EF4-FFF2-40B4-BE49-F238E27FC236}">
                <a16:creationId xmlns:a16="http://schemas.microsoft.com/office/drawing/2014/main" id="{2E8BEC5C-04CC-44F6-9BBA-1B17B57D5A1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7806773"/>
              </p:ext>
            </p:extLst>
          </p:nvPr>
        </p:nvGraphicFramePr>
        <p:xfrm>
          <a:off x="719571" y="1988840"/>
          <a:ext cx="7596845" cy="41478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73025">
                  <a:extLst>
                    <a:ext uri="{9D8B030D-6E8A-4147-A177-3AD203B41FA5}">
                      <a16:colId xmlns:a16="http://schemas.microsoft.com/office/drawing/2014/main" val="1482611336"/>
                    </a:ext>
                  </a:extLst>
                </a:gridCol>
                <a:gridCol w="6923820">
                  <a:extLst>
                    <a:ext uri="{9D8B030D-6E8A-4147-A177-3AD203B41FA5}">
                      <a16:colId xmlns:a16="http://schemas.microsoft.com/office/drawing/2014/main" val="1208057597"/>
                    </a:ext>
                  </a:extLst>
                </a:gridCol>
              </a:tblGrid>
              <a:tr h="962381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8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Zasada neutralności politycznej. „Niemanifestowanie poglądów i sympatii politycznych, nieprowadzenie agitacji, niepodejmowanie  działań </a:t>
                      </a:r>
                      <a:r>
                        <a:rPr lang="pl-PL" sz="1800" b="1" kern="1200" dirty="0" err="1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bezpośr</a:t>
                      </a:r>
                      <a:r>
                        <a:rPr lang="pl-PL" sz="18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 wspierających działania o charakterze politycznym”</a:t>
                      </a:r>
                    </a:p>
                    <a:p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36573829"/>
                  </a:ext>
                </a:extLst>
              </a:tr>
              <a:tr h="962381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Hejt prorządowy lub antyrządowy. Zdjęcia z emblematami partyjnymi.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2778216"/>
                  </a:ext>
                </a:extLst>
              </a:tr>
              <a:tr h="962381"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99709"/>
                  </a:ext>
                </a:extLst>
              </a:tr>
              <a:tr h="1034388"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43339174"/>
                  </a:ext>
                </a:extLst>
              </a:tr>
            </a:tbl>
          </a:graphicData>
        </a:graphic>
      </p:graphicFrame>
      <p:sp>
        <p:nvSpPr>
          <p:cNvPr id="6" name="Schemat blokowy: łącznik 5" title="Czerwone kółko">
            <a:extLst>
              <a:ext uri="{FF2B5EF4-FFF2-40B4-BE49-F238E27FC236}">
                <a16:creationId xmlns:a16="http://schemas.microsoft.com/office/drawing/2014/main" id="{09C79300-9D22-4FCA-AA1D-0D9702B418BF}"/>
              </a:ext>
            </a:extLst>
          </p:cNvPr>
          <p:cNvSpPr/>
          <p:nvPr/>
        </p:nvSpPr>
        <p:spPr>
          <a:xfrm>
            <a:off x="827584" y="3430827"/>
            <a:ext cx="432048" cy="432048"/>
          </a:xfrm>
          <a:prstGeom prst="flowChartConnector">
            <a:avLst/>
          </a:prstGeom>
          <a:solidFill>
            <a:srgbClr val="FF0000"/>
          </a:solidFill>
          <a:ln w="63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7" name="Schemat blokowy: łącznik 6" title="Zielone kółko">
            <a:extLst>
              <a:ext uri="{FF2B5EF4-FFF2-40B4-BE49-F238E27FC236}">
                <a16:creationId xmlns:a16="http://schemas.microsoft.com/office/drawing/2014/main" id="{C54B58F1-A10B-4305-8AD8-33B2CF374368}"/>
              </a:ext>
            </a:extLst>
          </p:cNvPr>
          <p:cNvSpPr/>
          <p:nvPr/>
        </p:nvSpPr>
        <p:spPr>
          <a:xfrm>
            <a:off x="827584" y="4429375"/>
            <a:ext cx="432048" cy="432048"/>
          </a:xfrm>
          <a:prstGeom prst="flowChartConnector">
            <a:avLst/>
          </a:prstGeom>
          <a:solidFill>
            <a:srgbClr val="FFFF00"/>
          </a:solidFill>
          <a:ln w="63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8" name="Schemat blokowy: łącznik 7" title="Zielone kółko">
            <a:extLst>
              <a:ext uri="{FF2B5EF4-FFF2-40B4-BE49-F238E27FC236}">
                <a16:creationId xmlns:a16="http://schemas.microsoft.com/office/drawing/2014/main" id="{4BF6DB0F-3533-42E2-82E6-F5FD94091771}"/>
              </a:ext>
            </a:extLst>
          </p:cNvPr>
          <p:cNvSpPr/>
          <p:nvPr/>
        </p:nvSpPr>
        <p:spPr>
          <a:xfrm>
            <a:off x="827584" y="5427923"/>
            <a:ext cx="432048" cy="432048"/>
          </a:xfrm>
          <a:prstGeom prst="flowChartConnector">
            <a:avLst/>
          </a:prstGeom>
          <a:solidFill>
            <a:srgbClr val="29F742"/>
          </a:solidFill>
          <a:ln w="63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9576549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03368" y="606018"/>
            <a:ext cx="7920880" cy="758984"/>
          </a:xfrm>
        </p:spPr>
        <p:txBody>
          <a:bodyPr/>
          <a:lstStyle/>
          <a:p>
            <a:r>
              <a:rPr lang="pl-PL" dirty="0"/>
              <a:t>Ćwiczenie 1 – zasady w praktyce 10</a:t>
            </a:r>
          </a:p>
        </p:txBody>
      </p:sp>
      <p:sp>
        <p:nvSpPr>
          <p:cNvPr id="3" name="Prostokąt 2">
            <a:extLst>
              <a:ext uri="{FF2B5EF4-FFF2-40B4-BE49-F238E27FC236}">
                <a16:creationId xmlns:a16="http://schemas.microsoft.com/office/drawing/2014/main" id="{77FD151D-C8BD-4372-9147-30068442F1C8}"/>
              </a:ext>
            </a:extLst>
          </p:cNvPr>
          <p:cNvSpPr/>
          <p:nvPr/>
        </p:nvSpPr>
        <p:spPr>
          <a:xfrm>
            <a:off x="719571" y="1268760"/>
            <a:ext cx="770485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pl-PL" sz="2400" b="1" dirty="0">
                <a:solidFill>
                  <a:srgbClr val="376092"/>
                </a:solidFill>
              </a:rPr>
              <a:t>Podaj przykłady </a:t>
            </a:r>
            <a:r>
              <a:rPr lang="pl-PL" sz="2400" b="1" dirty="0" err="1">
                <a:solidFill>
                  <a:srgbClr val="376092"/>
                </a:solidFill>
              </a:rPr>
              <a:t>zachowań</a:t>
            </a:r>
            <a:r>
              <a:rPr lang="pl-PL" sz="2400" b="1" dirty="0">
                <a:solidFill>
                  <a:srgbClr val="376092"/>
                </a:solidFill>
              </a:rPr>
              <a:t> w sieci zgodnych / niezgodnych / „to zależy” z wybranymi zasadami s.c. i etyki korpusu s.c.</a:t>
            </a:r>
          </a:p>
        </p:txBody>
      </p:sp>
      <p:graphicFrame>
        <p:nvGraphicFramePr>
          <p:cNvPr id="4" name="Tabela 3" title="Tabela z miejscem na wpisanie przykładów zachowań w sieci ">
            <a:extLst>
              <a:ext uri="{FF2B5EF4-FFF2-40B4-BE49-F238E27FC236}">
                <a16:creationId xmlns:a16="http://schemas.microsoft.com/office/drawing/2014/main" id="{2E8BEC5C-04CC-44F6-9BBA-1B17B57D5A1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9994179"/>
              </p:ext>
            </p:extLst>
          </p:nvPr>
        </p:nvGraphicFramePr>
        <p:xfrm>
          <a:off x="719570" y="2243773"/>
          <a:ext cx="7596845" cy="392153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73025">
                  <a:extLst>
                    <a:ext uri="{9D8B030D-6E8A-4147-A177-3AD203B41FA5}">
                      <a16:colId xmlns:a16="http://schemas.microsoft.com/office/drawing/2014/main" val="1482611336"/>
                    </a:ext>
                  </a:extLst>
                </a:gridCol>
                <a:gridCol w="6923820">
                  <a:extLst>
                    <a:ext uri="{9D8B030D-6E8A-4147-A177-3AD203B41FA5}">
                      <a16:colId xmlns:a16="http://schemas.microsoft.com/office/drawing/2014/main" val="1208057597"/>
                    </a:ext>
                  </a:extLst>
                </a:gridCol>
              </a:tblGrid>
              <a:tr h="962381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8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Zasada bezstronności, „niedemonstrowanie zażyłości z osobami publicznie znanymi”, „niepromowanie jakichkolwiek grup interesu”</a:t>
                      </a:r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36573829"/>
                  </a:ext>
                </a:extLst>
              </a:tr>
              <a:tr h="962381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2778216"/>
                  </a:ext>
                </a:extLst>
              </a:tr>
              <a:tr h="962381"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99709"/>
                  </a:ext>
                </a:extLst>
              </a:tr>
              <a:tr h="1034388"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43339174"/>
                  </a:ext>
                </a:extLst>
              </a:tr>
            </a:tbl>
          </a:graphicData>
        </a:graphic>
      </p:graphicFrame>
      <p:sp>
        <p:nvSpPr>
          <p:cNvPr id="6" name="Schemat blokowy: łącznik 5" title="Czerwone kółko">
            <a:extLst>
              <a:ext uri="{FF2B5EF4-FFF2-40B4-BE49-F238E27FC236}">
                <a16:creationId xmlns:a16="http://schemas.microsoft.com/office/drawing/2014/main" id="{09C79300-9D22-4FCA-AA1D-0D9702B418BF}"/>
              </a:ext>
            </a:extLst>
          </p:cNvPr>
          <p:cNvSpPr/>
          <p:nvPr/>
        </p:nvSpPr>
        <p:spPr>
          <a:xfrm>
            <a:off x="827584" y="3430827"/>
            <a:ext cx="432048" cy="432048"/>
          </a:xfrm>
          <a:prstGeom prst="flowChartConnector">
            <a:avLst/>
          </a:prstGeom>
          <a:solidFill>
            <a:srgbClr val="FF0000"/>
          </a:solidFill>
          <a:ln w="63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7" name="Schemat blokowy: łącznik 6" title="Żółte kółko">
            <a:extLst>
              <a:ext uri="{FF2B5EF4-FFF2-40B4-BE49-F238E27FC236}">
                <a16:creationId xmlns:a16="http://schemas.microsoft.com/office/drawing/2014/main" id="{C54B58F1-A10B-4305-8AD8-33B2CF374368}"/>
              </a:ext>
            </a:extLst>
          </p:cNvPr>
          <p:cNvSpPr/>
          <p:nvPr/>
        </p:nvSpPr>
        <p:spPr>
          <a:xfrm>
            <a:off x="827584" y="4429375"/>
            <a:ext cx="432048" cy="432048"/>
          </a:xfrm>
          <a:prstGeom prst="flowChartConnector">
            <a:avLst/>
          </a:prstGeom>
          <a:solidFill>
            <a:srgbClr val="FFFF00"/>
          </a:solidFill>
          <a:ln w="63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8" name="Schemat blokowy: łącznik 7" title="Zielone kółko">
            <a:extLst>
              <a:ext uri="{FF2B5EF4-FFF2-40B4-BE49-F238E27FC236}">
                <a16:creationId xmlns:a16="http://schemas.microsoft.com/office/drawing/2014/main" id="{4BF6DB0F-3533-42E2-82E6-F5FD94091771}"/>
              </a:ext>
            </a:extLst>
          </p:cNvPr>
          <p:cNvSpPr/>
          <p:nvPr/>
        </p:nvSpPr>
        <p:spPr>
          <a:xfrm>
            <a:off x="827584" y="5427923"/>
            <a:ext cx="432048" cy="432048"/>
          </a:xfrm>
          <a:prstGeom prst="flowChartConnector">
            <a:avLst/>
          </a:prstGeom>
          <a:solidFill>
            <a:srgbClr val="29F742"/>
          </a:solidFill>
          <a:ln w="63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92652197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57552" y="583935"/>
            <a:ext cx="7920880" cy="758984"/>
          </a:xfrm>
        </p:spPr>
        <p:txBody>
          <a:bodyPr/>
          <a:lstStyle/>
          <a:p>
            <a:r>
              <a:rPr lang="pl-PL" dirty="0"/>
              <a:t>Ćwiczenie 1 – zasady w praktyce 10</a:t>
            </a:r>
          </a:p>
        </p:txBody>
      </p:sp>
      <p:sp>
        <p:nvSpPr>
          <p:cNvPr id="3" name="Prostokąt 2">
            <a:extLst>
              <a:ext uri="{FF2B5EF4-FFF2-40B4-BE49-F238E27FC236}">
                <a16:creationId xmlns:a16="http://schemas.microsoft.com/office/drawing/2014/main" id="{77FD151D-C8BD-4372-9147-30068442F1C8}"/>
              </a:ext>
            </a:extLst>
          </p:cNvPr>
          <p:cNvSpPr/>
          <p:nvPr/>
        </p:nvSpPr>
        <p:spPr>
          <a:xfrm>
            <a:off x="719571" y="1268760"/>
            <a:ext cx="770485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pl-PL" sz="2400" b="1" dirty="0">
                <a:solidFill>
                  <a:srgbClr val="376092"/>
                </a:solidFill>
              </a:rPr>
              <a:t>Podaj przykłady </a:t>
            </a:r>
            <a:r>
              <a:rPr lang="pl-PL" sz="2400" b="1" dirty="0" err="1">
                <a:solidFill>
                  <a:srgbClr val="376092"/>
                </a:solidFill>
              </a:rPr>
              <a:t>zachowań</a:t>
            </a:r>
            <a:r>
              <a:rPr lang="pl-PL" sz="2400" b="1" dirty="0">
                <a:solidFill>
                  <a:srgbClr val="376092"/>
                </a:solidFill>
              </a:rPr>
              <a:t> w sieci zgodnych / niezgodnych / „to zależy” z wybranymi zasadami s.c. i etyki korpusu s.c.</a:t>
            </a:r>
          </a:p>
        </p:txBody>
      </p:sp>
      <p:graphicFrame>
        <p:nvGraphicFramePr>
          <p:cNvPr id="4" name="Tabela 3" title="Tabela z miejscem na wpisanie przykładów zachowań w sieci ">
            <a:extLst>
              <a:ext uri="{FF2B5EF4-FFF2-40B4-BE49-F238E27FC236}">
                <a16:creationId xmlns:a16="http://schemas.microsoft.com/office/drawing/2014/main" id="{2E8BEC5C-04CC-44F6-9BBA-1B17B57D5A1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6233918"/>
              </p:ext>
            </p:extLst>
          </p:nvPr>
        </p:nvGraphicFramePr>
        <p:xfrm>
          <a:off x="719570" y="2243773"/>
          <a:ext cx="7596845" cy="392153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73025">
                  <a:extLst>
                    <a:ext uri="{9D8B030D-6E8A-4147-A177-3AD203B41FA5}">
                      <a16:colId xmlns:a16="http://schemas.microsoft.com/office/drawing/2014/main" val="1482611336"/>
                    </a:ext>
                  </a:extLst>
                </a:gridCol>
                <a:gridCol w="6923820">
                  <a:extLst>
                    <a:ext uri="{9D8B030D-6E8A-4147-A177-3AD203B41FA5}">
                      <a16:colId xmlns:a16="http://schemas.microsoft.com/office/drawing/2014/main" val="1208057597"/>
                    </a:ext>
                  </a:extLst>
                </a:gridCol>
              </a:tblGrid>
              <a:tr h="962381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8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Zasada bezstronności, „niedemonstrowanie zażyłości z osobami publicznie znanymi”, „niepromowanie jakichkolwiek grup interesu”</a:t>
                      </a:r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36573829"/>
                  </a:ext>
                </a:extLst>
              </a:tr>
              <a:tr h="962381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„Produkt X, używam prywatnie, jest świetny / co za badziewie”.</a:t>
                      </a:r>
                    </a:p>
                    <a:p>
                      <a:r>
                        <a:rPr lang="pl-PL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„Uwaga na firmę Y, chcieli mnie oszukać, procesuję się z nimi w sądzie”.</a:t>
                      </a:r>
                    </a:p>
                    <a:p>
                      <a:r>
                        <a:rPr lang="pl-PL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Foto na prywatnym grillu z ministrem, prezesem itp. </a:t>
                      </a:r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2778216"/>
                  </a:ext>
                </a:extLst>
              </a:tr>
              <a:tr h="962381"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99709"/>
                  </a:ext>
                </a:extLst>
              </a:tr>
              <a:tr h="1034388"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„W urzędzie używamy do tego świetnego programiku, ale nie przytoczę tu nazwy”.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43339174"/>
                  </a:ext>
                </a:extLst>
              </a:tr>
            </a:tbl>
          </a:graphicData>
        </a:graphic>
      </p:graphicFrame>
      <p:sp>
        <p:nvSpPr>
          <p:cNvPr id="6" name="Schemat blokowy: łącznik 5" title="Czerwone kółko">
            <a:extLst>
              <a:ext uri="{FF2B5EF4-FFF2-40B4-BE49-F238E27FC236}">
                <a16:creationId xmlns:a16="http://schemas.microsoft.com/office/drawing/2014/main" id="{09C79300-9D22-4FCA-AA1D-0D9702B418BF}"/>
              </a:ext>
            </a:extLst>
          </p:cNvPr>
          <p:cNvSpPr/>
          <p:nvPr/>
        </p:nvSpPr>
        <p:spPr>
          <a:xfrm>
            <a:off x="827584" y="3430827"/>
            <a:ext cx="432048" cy="432048"/>
          </a:xfrm>
          <a:prstGeom prst="flowChartConnector">
            <a:avLst/>
          </a:prstGeom>
          <a:solidFill>
            <a:srgbClr val="FF0000"/>
          </a:solidFill>
          <a:ln w="63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7" name="Schemat blokowy: łącznik 6" title="Żółte kółko">
            <a:extLst>
              <a:ext uri="{FF2B5EF4-FFF2-40B4-BE49-F238E27FC236}">
                <a16:creationId xmlns:a16="http://schemas.microsoft.com/office/drawing/2014/main" id="{C54B58F1-A10B-4305-8AD8-33B2CF374368}"/>
              </a:ext>
            </a:extLst>
          </p:cNvPr>
          <p:cNvSpPr/>
          <p:nvPr/>
        </p:nvSpPr>
        <p:spPr>
          <a:xfrm>
            <a:off x="827584" y="4429375"/>
            <a:ext cx="432048" cy="432048"/>
          </a:xfrm>
          <a:prstGeom prst="flowChartConnector">
            <a:avLst/>
          </a:prstGeom>
          <a:solidFill>
            <a:srgbClr val="FFFF00"/>
          </a:solidFill>
          <a:ln w="63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8" name="Schemat blokowy: łącznik 7" title="Zielone kółko">
            <a:extLst>
              <a:ext uri="{FF2B5EF4-FFF2-40B4-BE49-F238E27FC236}">
                <a16:creationId xmlns:a16="http://schemas.microsoft.com/office/drawing/2014/main" id="{4BF6DB0F-3533-42E2-82E6-F5FD94091771}"/>
              </a:ext>
            </a:extLst>
          </p:cNvPr>
          <p:cNvSpPr/>
          <p:nvPr/>
        </p:nvSpPr>
        <p:spPr>
          <a:xfrm>
            <a:off x="827584" y="5427923"/>
            <a:ext cx="432048" cy="432048"/>
          </a:xfrm>
          <a:prstGeom prst="flowChartConnector">
            <a:avLst/>
          </a:prstGeom>
          <a:solidFill>
            <a:srgbClr val="29F742"/>
          </a:solidFill>
          <a:ln w="63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35580218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08482" y="606018"/>
            <a:ext cx="7920880" cy="758984"/>
          </a:xfrm>
        </p:spPr>
        <p:txBody>
          <a:bodyPr/>
          <a:lstStyle/>
          <a:p>
            <a:r>
              <a:rPr lang="pl-PL" dirty="0"/>
              <a:t>Ćwiczenie 1 – zasady w praktyce 11</a:t>
            </a:r>
          </a:p>
        </p:txBody>
      </p:sp>
      <p:sp>
        <p:nvSpPr>
          <p:cNvPr id="3" name="Prostokąt 2">
            <a:extLst>
              <a:ext uri="{FF2B5EF4-FFF2-40B4-BE49-F238E27FC236}">
                <a16:creationId xmlns:a16="http://schemas.microsoft.com/office/drawing/2014/main" id="{77FD151D-C8BD-4372-9147-30068442F1C8}"/>
              </a:ext>
            </a:extLst>
          </p:cNvPr>
          <p:cNvSpPr/>
          <p:nvPr/>
        </p:nvSpPr>
        <p:spPr>
          <a:xfrm>
            <a:off x="719571" y="1268760"/>
            <a:ext cx="770485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pl-PL" sz="2400" b="1" dirty="0">
                <a:solidFill>
                  <a:srgbClr val="376092"/>
                </a:solidFill>
              </a:rPr>
              <a:t>Podaj przykłady </a:t>
            </a:r>
            <a:r>
              <a:rPr lang="pl-PL" sz="2400" b="1" dirty="0" err="1">
                <a:solidFill>
                  <a:srgbClr val="376092"/>
                </a:solidFill>
              </a:rPr>
              <a:t>zachowań</a:t>
            </a:r>
            <a:r>
              <a:rPr lang="pl-PL" sz="2400" b="1" dirty="0">
                <a:solidFill>
                  <a:srgbClr val="376092"/>
                </a:solidFill>
              </a:rPr>
              <a:t> w sieci zgodnych / niezgodnych / „to zależy” z wybranymi zasadami s.c. i etyki korpusu s.c.</a:t>
            </a:r>
          </a:p>
        </p:txBody>
      </p:sp>
      <p:graphicFrame>
        <p:nvGraphicFramePr>
          <p:cNvPr id="4" name="Tabela 3" title="Tabela z miejscem na wpisanie przykładów zachowań w sieci ">
            <a:extLst>
              <a:ext uri="{FF2B5EF4-FFF2-40B4-BE49-F238E27FC236}">
                <a16:creationId xmlns:a16="http://schemas.microsoft.com/office/drawing/2014/main" id="{2E8BEC5C-04CC-44F6-9BBA-1B17B57D5A1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30181583"/>
              </p:ext>
            </p:extLst>
          </p:nvPr>
        </p:nvGraphicFramePr>
        <p:xfrm>
          <a:off x="719570" y="2243773"/>
          <a:ext cx="7596845" cy="392153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73025">
                  <a:extLst>
                    <a:ext uri="{9D8B030D-6E8A-4147-A177-3AD203B41FA5}">
                      <a16:colId xmlns:a16="http://schemas.microsoft.com/office/drawing/2014/main" val="1482611336"/>
                    </a:ext>
                  </a:extLst>
                </a:gridCol>
                <a:gridCol w="6923820">
                  <a:extLst>
                    <a:ext uri="{9D8B030D-6E8A-4147-A177-3AD203B41FA5}">
                      <a16:colId xmlns:a16="http://schemas.microsoft.com/office/drawing/2014/main" val="1208057597"/>
                    </a:ext>
                  </a:extLst>
                </a:gridCol>
              </a:tblGrid>
              <a:tr h="962381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8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Zasada rzetelności</a:t>
                      </a:r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36573829"/>
                  </a:ext>
                </a:extLst>
              </a:tr>
              <a:tr h="962381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2778216"/>
                  </a:ext>
                </a:extLst>
              </a:tr>
              <a:tr h="962381"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99709"/>
                  </a:ext>
                </a:extLst>
              </a:tr>
              <a:tr h="1034388"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43339174"/>
                  </a:ext>
                </a:extLst>
              </a:tr>
            </a:tbl>
          </a:graphicData>
        </a:graphic>
      </p:graphicFrame>
      <p:sp>
        <p:nvSpPr>
          <p:cNvPr id="6" name="Schemat blokowy: łącznik 5" title="Czerwone kółko">
            <a:extLst>
              <a:ext uri="{FF2B5EF4-FFF2-40B4-BE49-F238E27FC236}">
                <a16:creationId xmlns:a16="http://schemas.microsoft.com/office/drawing/2014/main" id="{09C79300-9D22-4FCA-AA1D-0D9702B418BF}"/>
              </a:ext>
            </a:extLst>
          </p:cNvPr>
          <p:cNvSpPr/>
          <p:nvPr/>
        </p:nvSpPr>
        <p:spPr>
          <a:xfrm>
            <a:off x="827584" y="3430827"/>
            <a:ext cx="432048" cy="432048"/>
          </a:xfrm>
          <a:prstGeom prst="flowChartConnector">
            <a:avLst/>
          </a:prstGeom>
          <a:solidFill>
            <a:srgbClr val="FF0000"/>
          </a:solidFill>
          <a:ln w="63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7" name="Schemat blokowy: łącznik 6" title="Żółte kółko">
            <a:extLst>
              <a:ext uri="{FF2B5EF4-FFF2-40B4-BE49-F238E27FC236}">
                <a16:creationId xmlns:a16="http://schemas.microsoft.com/office/drawing/2014/main" id="{C54B58F1-A10B-4305-8AD8-33B2CF374368}"/>
              </a:ext>
            </a:extLst>
          </p:cNvPr>
          <p:cNvSpPr/>
          <p:nvPr/>
        </p:nvSpPr>
        <p:spPr>
          <a:xfrm>
            <a:off x="827584" y="4429375"/>
            <a:ext cx="432048" cy="432048"/>
          </a:xfrm>
          <a:prstGeom prst="flowChartConnector">
            <a:avLst/>
          </a:prstGeom>
          <a:solidFill>
            <a:srgbClr val="FFFF00"/>
          </a:solidFill>
          <a:ln w="63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8" name="Schemat blokowy: łącznik 7" title="Zielone kółko">
            <a:extLst>
              <a:ext uri="{FF2B5EF4-FFF2-40B4-BE49-F238E27FC236}">
                <a16:creationId xmlns:a16="http://schemas.microsoft.com/office/drawing/2014/main" id="{4BF6DB0F-3533-42E2-82E6-F5FD94091771}"/>
              </a:ext>
            </a:extLst>
          </p:cNvPr>
          <p:cNvSpPr/>
          <p:nvPr/>
        </p:nvSpPr>
        <p:spPr>
          <a:xfrm>
            <a:off x="827584" y="5427923"/>
            <a:ext cx="432048" cy="432048"/>
          </a:xfrm>
          <a:prstGeom prst="flowChartConnector">
            <a:avLst/>
          </a:prstGeom>
          <a:solidFill>
            <a:srgbClr val="29F742"/>
          </a:solidFill>
          <a:ln w="63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92178421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58" y="702260"/>
            <a:ext cx="7920880" cy="758984"/>
          </a:xfrm>
        </p:spPr>
        <p:txBody>
          <a:bodyPr/>
          <a:lstStyle/>
          <a:p>
            <a:r>
              <a:rPr lang="pl-PL" dirty="0"/>
              <a:t>Ćwiczenie 1 – zasady w praktyce 11</a:t>
            </a:r>
          </a:p>
        </p:txBody>
      </p:sp>
      <p:sp>
        <p:nvSpPr>
          <p:cNvPr id="3" name="Prostokąt 2">
            <a:extLst>
              <a:ext uri="{FF2B5EF4-FFF2-40B4-BE49-F238E27FC236}">
                <a16:creationId xmlns:a16="http://schemas.microsoft.com/office/drawing/2014/main" id="{77FD151D-C8BD-4372-9147-30068442F1C8}"/>
              </a:ext>
            </a:extLst>
          </p:cNvPr>
          <p:cNvSpPr/>
          <p:nvPr/>
        </p:nvSpPr>
        <p:spPr>
          <a:xfrm>
            <a:off x="719571" y="1268760"/>
            <a:ext cx="770485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pl-PL" sz="2400" b="1" dirty="0">
                <a:solidFill>
                  <a:srgbClr val="376092"/>
                </a:solidFill>
              </a:rPr>
              <a:t>Podaj przykłady </a:t>
            </a:r>
            <a:r>
              <a:rPr lang="pl-PL" sz="2400" b="1" dirty="0" err="1">
                <a:solidFill>
                  <a:srgbClr val="376092"/>
                </a:solidFill>
              </a:rPr>
              <a:t>zachowań</a:t>
            </a:r>
            <a:r>
              <a:rPr lang="pl-PL" sz="2400" b="1" dirty="0">
                <a:solidFill>
                  <a:srgbClr val="376092"/>
                </a:solidFill>
              </a:rPr>
              <a:t> w sieci zgodnych / niezgodnych / „to zależy” z wybranymi zasadami s.c. i etyki korpusu s.c.</a:t>
            </a:r>
          </a:p>
        </p:txBody>
      </p:sp>
      <p:graphicFrame>
        <p:nvGraphicFramePr>
          <p:cNvPr id="4" name="Tabela 3" title="Tabela z miejscem na wpisanie przykładów zachowań w sieci ">
            <a:extLst>
              <a:ext uri="{FF2B5EF4-FFF2-40B4-BE49-F238E27FC236}">
                <a16:creationId xmlns:a16="http://schemas.microsoft.com/office/drawing/2014/main" id="{2E8BEC5C-04CC-44F6-9BBA-1B17B57D5A1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639691"/>
              </p:ext>
            </p:extLst>
          </p:nvPr>
        </p:nvGraphicFramePr>
        <p:xfrm>
          <a:off x="719570" y="2243773"/>
          <a:ext cx="7596845" cy="392153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73025">
                  <a:extLst>
                    <a:ext uri="{9D8B030D-6E8A-4147-A177-3AD203B41FA5}">
                      <a16:colId xmlns:a16="http://schemas.microsoft.com/office/drawing/2014/main" val="1482611336"/>
                    </a:ext>
                  </a:extLst>
                </a:gridCol>
                <a:gridCol w="6923820">
                  <a:extLst>
                    <a:ext uri="{9D8B030D-6E8A-4147-A177-3AD203B41FA5}">
                      <a16:colId xmlns:a16="http://schemas.microsoft.com/office/drawing/2014/main" val="1208057597"/>
                    </a:ext>
                  </a:extLst>
                </a:gridCol>
              </a:tblGrid>
              <a:tr h="962381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8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Zasada rzetelności</a:t>
                      </a:r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36573829"/>
                  </a:ext>
                </a:extLst>
              </a:tr>
              <a:tr h="962381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2778216"/>
                  </a:ext>
                </a:extLst>
              </a:tr>
              <a:tr h="962381"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99709"/>
                  </a:ext>
                </a:extLst>
              </a:tr>
              <a:tr h="1034388"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Weryfikacja informacji przed ich polubieniem, skomentowaniem lub podaniem dalej. Uczulanie innych na konieczność weryfikowania informacji. Identyfikacja trolli.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43339174"/>
                  </a:ext>
                </a:extLst>
              </a:tr>
            </a:tbl>
          </a:graphicData>
        </a:graphic>
      </p:graphicFrame>
      <p:sp>
        <p:nvSpPr>
          <p:cNvPr id="6" name="Schemat blokowy: łącznik 5" title="Czerwone kółko">
            <a:extLst>
              <a:ext uri="{FF2B5EF4-FFF2-40B4-BE49-F238E27FC236}">
                <a16:creationId xmlns:a16="http://schemas.microsoft.com/office/drawing/2014/main" id="{09C79300-9D22-4FCA-AA1D-0D9702B418BF}"/>
              </a:ext>
            </a:extLst>
          </p:cNvPr>
          <p:cNvSpPr/>
          <p:nvPr/>
        </p:nvSpPr>
        <p:spPr>
          <a:xfrm>
            <a:off x="827584" y="3430827"/>
            <a:ext cx="432048" cy="432048"/>
          </a:xfrm>
          <a:prstGeom prst="flowChartConnector">
            <a:avLst/>
          </a:prstGeom>
          <a:solidFill>
            <a:srgbClr val="FF0000"/>
          </a:solidFill>
          <a:ln w="63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7" name="Schemat blokowy: łącznik 6" title="Żółte kółko">
            <a:extLst>
              <a:ext uri="{FF2B5EF4-FFF2-40B4-BE49-F238E27FC236}">
                <a16:creationId xmlns:a16="http://schemas.microsoft.com/office/drawing/2014/main" id="{C54B58F1-A10B-4305-8AD8-33B2CF374368}"/>
              </a:ext>
            </a:extLst>
          </p:cNvPr>
          <p:cNvSpPr/>
          <p:nvPr/>
        </p:nvSpPr>
        <p:spPr>
          <a:xfrm>
            <a:off x="827584" y="4429375"/>
            <a:ext cx="432048" cy="432048"/>
          </a:xfrm>
          <a:prstGeom prst="flowChartConnector">
            <a:avLst/>
          </a:prstGeom>
          <a:solidFill>
            <a:srgbClr val="FFFF00"/>
          </a:solidFill>
          <a:ln w="63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8" name="Schemat blokowy: łącznik 7" title="Zielone kółko">
            <a:extLst>
              <a:ext uri="{FF2B5EF4-FFF2-40B4-BE49-F238E27FC236}">
                <a16:creationId xmlns:a16="http://schemas.microsoft.com/office/drawing/2014/main" id="{4BF6DB0F-3533-42E2-82E6-F5FD94091771}"/>
              </a:ext>
            </a:extLst>
          </p:cNvPr>
          <p:cNvSpPr/>
          <p:nvPr/>
        </p:nvSpPr>
        <p:spPr>
          <a:xfrm>
            <a:off x="827584" y="5427923"/>
            <a:ext cx="432048" cy="432048"/>
          </a:xfrm>
          <a:prstGeom prst="flowChartConnector">
            <a:avLst/>
          </a:prstGeom>
          <a:solidFill>
            <a:srgbClr val="29F742"/>
          </a:solidFill>
          <a:ln w="63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3788292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rostokąt 9">
            <a:extLst>
              <a:ext uri="{FF2B5EF4-FFF2-40B4-BE49-F238E27FC236}">
                <a16:creationId xmlns:a16="http://schemas.microsoft.com/office/drawing/2014/main" id="{025C1D6E-8EDD-4780-A09F-2D91E1E395E8}"/>
              </a:ext>
            </a:extLst>
          </p:cNvPr>
          <p:cNvSpPr/>
          <p:nvPr/>
        </p:nvSpPr>
        <p:spPr>
          <a:xfrm>
            <a:off x="899592" y="1196752"/>
            <a:ext cx="7344816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spcAft>
                <a:spcPts val="1200"/>
              </a:spcAft>
              <a:buFont typeface="+mj-lt"/>
              <a:buAutoNum type="arabicPeriod"/>
            </a:pPr>
            <a:r>
              <a:rPr lang="pl-PL" sz="2800" dirty="0"/>
              <a:t>Stosuj zasady służby cywilnej i zasady etyki korpusu służby cywilnej.</a:t>
            </a:r>
          </a:p>
          <a:p>
            <a:pPr marL="514350" indent="-514350">
              <a:spcAft>
                <a:spcPts val="1200"/>
              </a:spcAft>
              <a:buFont typeface="+mj-lt"/>
              <a:buAutoNum type="arabicPeriod"/>
            </a:pPr>
            <a:r>
              <a:rPr lang="pl-PL" sz="2800" dirty="0"/>
              <a:t>Stosuj netykietę, przestrzegaj regulaminów poszczególnych serwisów.</a:t>
            </a:r>
          </a:p>
          <a:p>
            <a:pPr marL="514350" indent="-514350">
              <a:spcAft>
                <a:spcPts val="1200"/>
              </a:spcAft>
              <a:buFont typeface="+mj-lt"/>
              <a:buAutoNum type="arabicPeriod"/>
            </a:pPr>
            <a:r>
              <a:rPr lang="pl-PL" sz="2800" dirty="0"/>
              <a:t>Nie mieszaj spraw prywatnych i zawodowych na jednym koncie społecznościowym.</a:t>
            </a:r>
          </a:p>
          <a:p>
            <a:pPr marL="514350" indent="-514350">
              <a:spcAft>
                <a:spcPts val="1200"/>
              </a:spcAft>
              <a:buFont typeface="+mj-lt"/>
              <a:buAutoNum type="arabicPeriod"/>
            </a:pPr>
            <a:r>
              <a:rPr lang="pl-PL" sz="2800" dirty="0"/>
              <a:t>Zastrzegaj dodatkowo w opisie konta, że prezentujesz opinie prywatne.</a:t>
            </a:r>
          </a:p>
          <a:p>
            <a:pPr marL="514350" indent="-514350">
              <a:spcAft>
                <a:spcPts val="1200"/>
              </a:spcAft>
              <a:buFont typeface="+mj-lt"/>
              <a:buAutoNum type="arabicPeriod"/>
            </a:pPr>
            <a:r>
              <a:rPr lang="pl-PL" sz="2800" dirty="0"/>
              <a:t>Pamiętaj o zasadach </a:t>
            </a:r>
            <a:r>
              <a:rPr lang="pl-PL" sz="2800" dirty="0" err="1"/>
              <a:t>cyberbezpieczeństwa</a:t>
            </a:r>
            <a:r>
              <a:rPr lang="pl-PL" sz="2800" dirty="0"/>
              <a:t>.</a:t>
            </a:r>
          </a:p>
          <a:p>
            <a:pPr algn="ctr">
              <a:spcAft>
                <a:spcPts val="1200"/>
              </a:spcAft>
            </a:pPr>
            <a:r>
              <a:rPr lang="pl-PL" sz="2800" b="1" dirty="0">
                <a:solidFill>
                  <a:srgbClr val="376092"/>
                </a:solidFill>
              </a:rPr>
              <a:t>Stosuj je łącznie!</a:t>
            </a:r>
            <a:endParaRPr lang="en-GB" sz="2800" b="1" dirty="0">
              <a:solidFill>
                <a:srgbClr val="376092"/>
              </a:solidFill>
            </a:endParaRPr>
          </a:p>
        </p:txBody>
      </p:sp>
      <p:sp>
        <p:nvSpPr>
          <p:cNvPr id="12" name="Tytuł 11">
            <a:extLst>
              <a:ext uri="{FF2B5EF4-FFF2-40B4-BE49-F238E27FC236}">
                <a16:creationId xmlns:a16="http://schemas.microsoft.com/office/drawing/2014/main" id="{27319AA2-7559-4EC4-B543-1DC32833F2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5 podstawowych zasad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1865547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Gra symulacyjna </a:t>
            </a:r>
          </a:p>
        </p:txBody>
      </p:sp>
      <p:sp>
        <p:nvSpPr>
          <p:cNvPr id="6" name="pole tekstowe 5">
            <a:extLst>
              <a:ext uri="{FF2B5EF4-FFF2-40B4-BE49-F238E27FC236}">
                <a16:creationId xmlns:a16="http://schemas.microsoft.com/office/drawing/2014/main" id="{D13D1CDA-7833-452D-9FB2-FDCFF23AE2DF}"/>
              </a:ext>
            </a:extLst>
          </p:cNvPr>
          <p:cNvSpPr txBox="1"/>
          <p:nvPr/>
        </p:nvSpPr>
        <p:spPr>
          <a:xfrm>
            <a:off x="837533" y="4517359"/>
            <a:ext cx="345638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/>
              <a:t>W Paryżu reprezentuję urząd na konferencji na temat postaw etycznych w sektorze publicznym. Ciekawe prezentacje i wciągające dyskusje między praktykami.  </a:t>
            </a:r>
          </a:p>
        </p:txBody>
      </p:sp>
      <p:sp>
        <p:nvSpPr>
          <p:cNvPr id="8" name="pole tekstowe 7">
            <a:extLst>
              <a:ext uri="{FF2B5EF4-FFF2-40B4-BE49-F238E27FC236}">
                <a16:creationId xmlns:a16="http://schemas.microsoft.com/office/drawing/2014/main" id="{4BA01FE9-B019-4790-BB8E-35ED8EF5B499}"/>
              </a:ext>
            </a:extLst>
          </p:cNvPr>
          <p:cNvSpPr txBox="1"/>
          <p:nvPr/>
        </p:nvSpPr>
        <p:spPr>
          <a:xfrm>
            <a:off x="4932040" y="4517359"/>
            <a:ext cx="317124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/>
              <a:t>Wczoraj otworzyliśmy wyremontowany basen dla młodzieżowej sekcji pływackiej. Praca z takimi talentami to niesamowita satysfakcja. </a:t>
            </a:r>
          </a:p>
        </p:txBody>
      </p:sp>
      <p:sp>
        <p:nvSpPr>
          <p:cNvPr id="10" name="pole tekstowe 9">
            <a:extLst>
              <a:ext uri="{FF2B5EF4-FFF2-40B4-BE49-F238E27FC236}">
                <a16:creationId xmlns:a16="http://schemas.microsoft.com/office/drawing/2014/main" id="{C6740507-7AB8-4D44-A8CE-FF6280BFE413}"/>
              </a:ext>
            </a:extLst>
          </p:cNvPr>
          <p:cNvSpPr txBox="1"/>
          <p:nvPr/>
        </p:nvSpPr>
        <p:spPr>
          <a:xfrm>
            <a:off x="837533" y="1124620"/>
            <a:ext cx="747888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800" dirty="0"/>
              <a:t>Zamieściłeś w sieci stonowaną informację na temat swojej aktywności służbowej</a:t>
            </a:r>
          </a:p>
        </p:txBody>
      </p:sp>
      <p:pic>
        <p:nvPicPr>
          <p:cNvPr id="4" name="Obraz 3" descr="Przemawiający mężczyzna" title="Zdjęcie">
            <a:extLst>
              <a:ext uri="{FF2B5EF4-FFF2-40B4-BE49-F238E27FC236}">
                <a16:creationId xmlns:a16="http://schemas.microsoft.com/office/drawing/2014/main" id="{FF8F006B-4EF5-40F7-8E4F-A29B1F58CBD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533" y="2179033"/>
            <a:ext cx="3364737" cy="2242282"/>
          </a:xfrm>
          <a:prstGeom prst="rect">
            <a:avLst/>
          </a:prstGeom>
        </p:spPr>
      </p:pic>
      <p:pic>
        <p:nvPicPr>
          <p:cNvPr id="13" name="Obraz 12" descr="Dwoje dzieci w basenie" title="Zdjęcie ">
            <a:extLst>
              <a:ext uri="{FF2B5EF4-FFF2-40B4-BE49-F238E27FC236}">
                <a16:creationId xmlns:a16="http://schemas.microsoft.com/office/drawing/2014/main" id="{4B1E34C7-C20F-46A1-B39F-0C36B52B04C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2126441"/>
            <a:ext cx="3059832" cy="22948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93748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1">
            <a:extLst>
              <a:ext uri="{FF2B5EF4-FFF2-40B4-BE49-F238E27FC236}">
                <a16:creationId xmlns:a16="http://schemas.microsoft.com/office/drawing/2014/main" id="{C5D30DEE-BB0D-42D0-A53B-A3496B8126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513" y="476672"/>
            <a:ext cx="8827128" cy="758984"/>
          </a:xfrm>
        </p:spPr>
        <p:txBody>
          <a:bodyPr>
            <a:normAutofit fontScale="90000"/>
          </a:bodyPr>
          <a:lstStyle/>
          <a:p>
            <a:r>
              <a:rPr lang="pl-PL" dirty="0"/>
              <a:t>Czas spędzany przez Polaków w </a:t>
            </a:r>
            <a:r>
              <a:rPr lang="pl-PL" dirty="0" smtClean="0"/>
              <a:t>sieci</a:t>
            </a:r>
            <a:br>
              <a:rPr lang="pl-PL" dirty="0" smtClean="0"/>
            </a:br>
            <a:r>
              <a:rPr lang="pl-PL" sz="2000" dirty="0"/>
              <a:t>średni dobowy czas korzystania z poszczególnych rodzajów mediów i urządzeń</a:t>
            </a:r>
          </a:p>
        </p:txBody>
      </p:sp>
      <p:sp>
        <p:nvSpPr>
          <p:cNvPr id="7" name="Prostokąt 6">
            <a:extLst>
              <a:ext uri="{FF2B5EF4-FFF2-40B4-BE49-F238E27FC236}">
                <a16:creationId xmlns:a16="http://schemas.microsoft.com/office/drawing/2014/main" id="{41DFF0F5-09E2-44FC-99FF-D110D24CC3ED}"/>
              </a:ext>
            </a:extLst>
          </p:cNvPr>
          <p:cNvSpPr/>
          <p:nvPr/>
        </p:nvSpPr>
        <p:spPr>
          <a:xfrm>
            <a:off x="-468560" y="6137026"/>
            <a:ext cx="936104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pl-PL" sz="1400" dirty="0" smtClean="0"/>
              <a:t>Źródło: </a:t>
            </a:r>
            <a:r>
              <a:rPr lang="pl-PL" sz="1400" u="sng" dirty="0">
                <a:hlinkClick r:id="rId2"/>
              </a:rPr>
              <a:t>https://www.slideshare.net/DataReportal/digital-2023-poland-february-2023-v01</a:t>
            </a:r>
            <a:r>
              <a:rPr lang="pl-PL" sz="1400" u="sng" dirty="0"/>
              <a:t> </a:t>
            </a:r>
            <a:endParaRPr lang="pl-PL" sz="1400" u="sng" dirty="0" smtClean="0"/>
          </a:p>
          <a:p>
            <a:endParaRPr lang="pl-PL" dirty="0"/>
          </a:p>
        </p:txBody>
      </p:sp>
      <p:sp>
        <p:nvSpPr>
          <p:cNvPr id="2" name="Prostokąt zaokrąglony 1"/>
          <p:cNvSpPr/>
          <p:nvPr/>
        </p:nvSpPr>
        <p:spPr>
          <a:xfrm>
            <a:off x="1547664" y="5056906"/>
            <a:ext cx="5904656" cy="82036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800" dirty="0" smtClean="0"/>
              <a:t>ponad 2 godziny dziennie </a:t>
            </a:r>
          </a:p>
          <a:p>
            <a:pPr algn="ctr"/>
            <a:r>
              <a:rPr lang="pl-PL" sz="2800" dirty="0" smtClean="0"/>
              <a:t>w sieciach społecznościowych</a:t>
            </a:r>
            <a:endParaRPr lang="pl-PL" sz="2800" dirty="0"/>
          </a:p>
        </p:txBody>
      </p:sp>
      <p:grpSp>
        <p:nvGrpSpPr>
          <p:cNvPr id="6" name="Grupa 5" descr="Według schematu: &#10;Korzystanie z internetu: 6 godzin i 42 minuty&#10;Korzystanie z mediów społecznościowych: 2 godziny i 2 minuty&#10;Oglądanie telewizji: 3 godziny i 27 minut&#10;Słuchanie muzyki (streaming): 1 godzina i 25 minut&#10;Przy użyciu konsoli do gier: 49 minut" title="Schemat przedstawiający średni dobowy czas korzystania z poszczególnych rodzajów mediów i urządzeń "/>
          <p:cNvGrpSpPr/>
          <p:nvPr/>
        </p:nvGrpSpPr>
        <p:grpSpPr>
          <a:xfrm>
            <a:off x="35496" y="1589891"/>
            <a:ext cx="9145016" cy="3207261"/>
            <a:chOff x="35496" y="1589891"/>
            <a:chExt cx="9145016" cy="3207261"/>
          </a:xfrm>
        </p:grpSpPr>
        <p:pic>
          <p:nvPicPr>
            <p:cNvPr id="8" name="Obraz 7" title="Obrazek symbolizujący intenet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9414" y="2525995"/>
              <a:ext cx="1510298" cy="1440160"/>
            </a:xfrm>
            <a:prstGeom prst="rect">
              <a:avLst/>
            </a:prstGeom>
          </p:spPr>
        </p:pic>
        <p:pic>
          <p:nvPicPr>
            <p:cNvPr id="3" name="Obraz 2" title="Obrazek symbolizujący media społecznościow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20476" y="2525995"/>
              <a:ext cx="1515420" cy="1449938"/>
            </a:xfrm>
            <a:prstGeom prst="rect">
              <a:avLst/>
            </a:prstGeom>
          </p:spPr>
        </p:pic>
        <p:pic>
          <p:nvPicPr>
            <p:cNvPr id="4" name="Obraz 3" title="Obrazek symbolizujący telewizję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95936" y="2533173"/>
              <a:ext cx="1440160" cy="1504990"/>
            </a:xfrm>
            <a:prstGeom prst="rect">
              <a:avLst/>
            </a:prstGeom>
          </p:spPr>
        </p:pic>
        <p:pic>
          <p:nvPicPr>
            <p:cNvPr id="9" name="Obraz 8" title="Obrazek symbolizujący muzykę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96136" y="2520032"/>
              <a:ext cx="1440160" cy="1518131"/>
            </a:xfrm>
            <a:prstGeom prst="rect">
              <a:avLst/>
            </a:prstGeom>
          </p:spPr>
        </p:pic>
        <p:pic>
          <p:nvPicPr>
            <p:cNvPr id="10" name="Obraz 9" title="Obrazek symbolizujący konsolę do gier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52320" y="2525995"/>
              <a:ext cx="1554321" cy="1573392"/>
            </a:xfrm>
            <a:prstGeom prst="rect">
              <a:avLst/>
            </a:prstGeom>
          </p:spPr>
        </p:pic>
        <p:sp>
          <p:nvSpPr>
            <p:cNvPr id="12" name="pole tekstowe 11"/>
            <p:cNvSpPr txBox="1"/>
            <p:nvPr/>
          </p:nvSpPr>
          <p:spPr>
            <a:xfrm>
              <a:off x="251520" y="3966155"/>
              <a:ext cx="1868956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l-PL" sz="2400" b="1" dirty="0" smtClean="0">
                  <a:solidFill>
                    <a:srgbClr val="F9A307"/>
                  </a:solidFill>
                </a:rPr>
                <a:t>6 GODZ.</a:t>
              </a:r>
            </a:p>
            <a:p>
              <a:pPr algn="ctr"/>
              <a:r>
                <a:rPr lang="pl-PL" sz="2400" b="1" dirty="0" smtClean="0">
                  <a:solidFill>
                    <a:srgbClr val="F9A307"/>
                  </a:solidFill>
                </a:rPr>
                <a:t>42 MIN</a:t>
              </a:r>
              <a:endParaRPr lang="pl-PL" sz="2400" b="1" dirty="0">
                <a:solidFill>
                  <a:srgbClr val="F9A307"/>
                </a:solidFill>
              </a:endParaRPr>
            </a:p>
          </p:txBody>
        </p:sp>
        <p:sp>
          <p:nvSpPr>
            <p:cNvPr id="14" name="pole tekstowe 13"/>
            <p:cNvSpPr txBox="1"/>
            <p:nvPr/>
          </p:nvSpPr>
          <p:spPr>
            <a:xfrm>
              <a:off x="1910956" y="3966155"/>
              <a:ext cx="1868956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l-PL" sz="2400" b="1" dirty="0" smtClean="0">
                  <a:solidFill>
                    <a:srgbClr val="F9A307"/>
                  </a:solidFill>
                </a:rPr>
                <a:t>2 GODZ.</a:t>
              </a:r>
            </a:p>
            <a:p>
              <a:pPr algn="ctr"/>
              <a:r>
                <a:rPr lang="pl-PL" sz="2400" b="1" dirty="0" smtClean="0">
                  <a:solidFill>
                    <a:srgbClr val="F9A307"/>
                  </a:solidFill>
                </a:rPr>
                <a:t>2 MIN</a:t>
              </a:r>
              <a:endParaRPr lang="pl-PL" sz="2400" b="1" dirty="0">
                <a:solidFill>
                  <a:srgbClr val="F9A307"/>
                </a:solidFill>
              </a:endParaRPr>
            </a:p>
          </p:txBody>
        </p:sp>
        <p:sp>
          <p:nvSpPr>
            <p:cNvPr id="15" name="pole tekstowe 14"/>
            <p:cNvSpPr txBox="1"/>
            <p:nvPr/>
          </p:nvSpPr>
          <p:spPr>
            <a:xfrm>
              <a:off x="3707904" y="3966155"/>
              <a:ext cx="1868956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l-PL" sz="2400" b="1" dirty="0">
                  <a:solidFill>
                    <a:srgbClr val="F9A307"/>
                  </a:solidFill>
                </a:rPr>
                <a:t>3</a:t>
              </a:r>
              <a:r>
                <a:rPr lang="pl-PL" sz="2400" b="1" dirty="0" smtClean="0">
                  <a:solidFill>
                    <a:srgbClr val="F9A307"/>
                  </a:solidFill>
                </a:rPr>
                <a:t> GODZ.</a:t>
              </a:r>
            </a:p>
            <a:p>
              <a:pPr algn="ctr"/>
              <a:r>
                <a:rPr lang="pl-PL" sz="2400" b="1" dirty="0" smtClean="0">
                  <a:solidFill>
                    <a:srgbClr val="F9A307"/>
                  </a:solidFill>
                </a:rPr>
                <a:t>27 MIN</a:t>
              </a:r>
              <a:endParaRPr lang="pl-PL" sz="2400" b="1" dirty="0">
                <a:solidFill>
                  <a:srgbClr val="F9A307"/>
                </a:solidFill>
              </a:endParaRPr>
            </a:p>
          </p:txBody>
        </p:sp>
        <p:sp>
          <p:nvSpPr>
            <p:cNvPr id="16" name="pole tekstowe 15"/>
            <p:cNvSpPr txBox="1"/>
            <p:nvPr/>
          </p:nvSpPr>
          <p:spPr>
            <a:xfrm>
              <a:off x="5583364" y="3966155"/>
              <a:ext cx="1868956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l-PL" sz="2400" b="1" dirty="0" smtClean="0">
                  <a:solidFill>
                    <a:srgbClr val="F9A307"/>
                  </a:solidFill>
                </a:rPr>
                <a:t>1 GODZ.</a:t>
              </a:r>
            </a:p>
            <a:p>
              <a:pPr algn="ctr"/>
              <a:r>
                <a:rPr lang="pl-PL" sz="2400" b="1" dirty="0" smtClean="0">
                  <a:solidFill>
                    <a:srgbClr val="F9A307"/>
                  </a:solidFill>
                </a:rPr>
                <a:t>25 MIN</a:t>
              </a:r>
              <a:endParaRPr lang="pl-PL" sz="2400" b="1" dirty="0">
                <a:solidFill>
                  <a:srgbClr val="F9A307"/>
                </a:solidFill>
              </a:endParaRPr>
            </a:p>
          </p:txBody>
        </p:sp>
        <p:sp>
          <p:nvSpPr>
            <p:cNvPr id="17" name="pole tekstowe 16"/>
            <p:cNvSpPr txBox="1"/>
            <p:nvPr/>
          </p:nvSpPr>
          <p:spPr>
            <a:xfrm>
              <a:off x="7239548" y="3966155"/>
              <a:ext cx="1868956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l-PL" sz="2400" b="1" dirty="0">
                  <a:solidFill>
                    <a:srgbClr val="F9A307"/>
                  </a:solidFill>
                </a:rPr>
                <a:t>0</a:t>
              </a:r>
              <a:r>
                <a:rPr lang="pl-PL" sz="2400" b="1" dirty="0" smtClean="0">
                  <a:solidFill>
                    <a:srgbClr val="F9A307"/>
                  </a:solidFill>
                </a:rPr>
                <a:t> GODZ.</a:t>
              </a:r>
            </a:p>
            <a:p>
              <a:pPr algn="ctr"/>
              <a:r>
                <a:rPr lang="pl-PL" sz="2400" b="1" dirty="0" smtClean="0">
                  <a:solidFill>
                    <a:srgbClr val="F9A307"/>
                  </a:solidFill>
                </a:rPr>
                <a:t>49 MIN</a:t>
              </a:r>
              <a:endParaRPr lang="pl-PL" sz="2400" b="1" dirty="0">
                <a:solidFill>
                  <a:srgbClr val="F9A307"/>
                </a:solidFill>
              </a:endParaRPr>
            </a:p>
          </p:txBody>
        </p:sp>
        <p:sp>
          <p:nvSpPr>
            <p:cNvPr id="18" name="pole tekstowe 17"/>
            <p:cNvSpPr txBox="1"/>
            <p:nvPr/>
          </p:nvSpPr>
          <p:spPr>
            <a:xfrm>
              <a:off x="35496" y="1589891"/>
              <a:ext cx="186895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pl-PL"/>
              </a:defPPr>
              <a:lvl1pPr algn="ctr">
                <a:defRPr sz="1600" b="1">
                  <a:solidFill>
                    <a:schemeClr val="tx2"/>
                  </a:solidFill>
                  <a:ea typeface="+mj-ea"/>
                  <a:cs typeface="+mj-cs"/>
                </a:defRPr>
              </a:lvl1pPr>
            </a:lstStyle>
            <a:p>
              <a:r>
                <a:rPr lang="pl-PL" dirty="0" smtClean="0"/>
                <a:t>KORZYSTANIE</a:t>
              </a:r>
            </a:p>
            <a:p>
              <a:r>
                <a:rPr lang="pl-PL" dirty="0" smtClean="0"/>
                <a:t> </a:t>
              </a:r>
              <a:r>
                <a:rPr lang="pl-PL" dirty="0"/>
                <a:t>Z INTERNETU</a:t>
              </a:r>
            </a:p>
          </p:txBody>
        </p:sp>
        <p:sp>
          <p:nvSpPr>
            <p:cNvPr id="19" name="pole tekstowe 18"/>
            <p:cNvSpPr txBox="1"/>
            <p:nvPr/>
          </p:nvSpPr>
          <p:spPr>
            <a:xfrm>
              <a:off x="1838948" y="1589891"/>
              <a:ext cx="215698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pl-PL"/>
              </a:defPPr>
              <a:lvl1pPr algn="ctr">
                <a:defRPr sz="2000" b="1">
                  <a:solidFill>
                    <a:schemeClr val="tx2"/>
                  </a:solidFill>
                  <a:ea typeface="+mj-ea"/>
                  <a:cs typeface="+mj-cs"/>
                </a:defRPr>
              </a:lvl1pPr>
            </a:lstStyle>
            <a:p>
              <a:r>
                <a:rPr lang="pl-PL" sz="1600" dirty="0" smtClean="0"/>
                <a:t>KORZYSTANIE</a:t>
              </a:r>
            </a:p>
            <a:p>
              <a:r>
                <a:rPr lang="pl-PL" sz="1600" dirty="0" smtClean="0"/>
                <a:t> Z MEDIÓW SPOŁECZNOŚCIOWYCH</a:t>
              </a:r>
              <a:endParaRPr lang="pl-PL" sz="1600" dirty="0"/>
            </a:p>
          </p:txBody>
        </p:sp>
        <p:sp>
          <p:nvSpPr>
            <p:cNvPr id="20" name="pole tekstowe 19"/>
            <p:cNvSpPr txBox="1"/>
            <p:nvPr/>
          </p:nvSpPr>
          <p:spPr>
            <a:xfrm>
              <a:off x="3707904" y="1589891"/>
              <a:ext cx="186895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pl-PL"/>
              </a:defPPr>
              <a:lvl1pPr algn="ctr">
                <a:defRPr sz="1600" b="1">
                  <a:solidFill>
                    <a:schemeClr val="tx2"/>
                  </a:solidFill>
                  <a:ea typeface="+mj-ea"/>
                  <a:cs typeface="+mj-cs"/>
                </a:defRPr>
              </a:lvl1pPr>
            </a:lstStyle>
            <a:p>
              <a:r>
                <a:rPr lang="pl-PL" dirty="0" smtClean="0"/>
                <a:t>OGLĄDANIE TELEWIZJI</a:t>
              </a:r>
              <a:endParaRPr lang="pl-PL" dirty="0"/>
            </a:p>
          </p:txBody>
        </p:sp>
        <p:sp>
          <p:nvSpPr>
            <p:cNvPr id="21" name="pole tekstowe 20"/>
            <p:cNvSpPr txBox="1"/>
            <p:nvPr/>
          </p:nvSpPr>
          <p:spPr>
            <a:xfrm>
              <a:off x="5583364" y="1589891"/>
              <a:ext cx="1868956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pl-PL"/>
              </a:defPPr>
              <a:lvl1pPr algn="ctr">
                <a:defRPr sz="1600" b="1">
                  <a:solidFill>
                    <a:schemeClr val="tx2"/>
                  </a:solidFill>
                  <a:ea typeface="+mj-ea"/>
                  <a:cs typeface="+mj-cs"/>
                </a:defRPr>
              </a:lvl1pPr>
            </a:lstStyle>
            <a:p>
              <a:r>
                <a:rPr lang="pl-PL" dirty="0" smtClean="0"/>
                <a:t>SŁUCHANIE MUZYKI</a:t>
              </a:r>
            </a:p>
            <a:p>
              <a:r>
                <a:rPr lang="pl-PL" dirty="0" smtClean="0"/>
                <a:t>(STREAMING)</a:t>
              </a:r>
              <a:endParaRPr lang="pl-PL" dirty="0"/>
            </a:p>
          </p:txBody>
        </p:sp>
        <p:sp>
          <p:nvSpPr>
            <p:cNvPr id="22" name="pole tekstowe 21"/>
            <p:cNvSpPr txBox="1"/>
            <p:nvPr/>
          </p:nvSpPr>
          <p:spPr>
            <a:xfrm>
              <a:off x="7311556" y="1589891"/>
              <a:ext cx="186895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pl-PL"/>
              </a:defPPr>
              <a:lvl1pPr algn="ctr">
                <a:defRPr sz="1600" b="1">
                  <a:solidFill>
                    <a:schemeClr val="tx2"/>
                  </a:solidFill>
                  <a:ea typeface="+mj-ea"/>
                  <a:cs typeface="+mj-cs"/>
                </a:defRPr>
              </a:lvl1pPr>
            </a:lstStyle>
            <a:p>
              <a:r>
                <a:rPr lang="pl-PL" dirty="0" smtClean="0"/>
                <a:t>PRZY UŻYCIU KONSOLI DO GIER</a:t>
              </a:r>
              <a:endParaRPr lang="pl-PL" dirty="0"/>
            </a:p>
          </p:txBody>
        </p:sp>
      </p:grpSp>
    </p:spTree>
    <p:extLst>
      <p:ext uri="{BB962C8B-B14F-4D97-AF65-F5344CB8AC3E}">
        <p14:creationId xmlns:p14="http://schemas.microsoft.com/office/powerpoint/2010/main" val="1577375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Gra symulacyjna </a:t>
            </a:r>
          </a:p>
        </p:txBody>
      </p:sp>
      <p:sp>
        <p:nvSpPr>
          <p:cNvPr id="3" name="Prostokąt 2">
            <a:extLst>
              <a:ext uri="{FF2B5EF4-FFF2-40B4-BE49-F238E27FC236}">
                <a16:creationId xmlns:a16="http://schemas.microsoft.com/office/drawing/2014/main" id="{77FD151D-C8BD-4372-9147-30068442F1C8}"/>
              </a:ext>
            </a:extLst>
          </p:cNvPr>
          <p:cNvSpPr/>
          <p:nvPr/>
        </p:nvSpPr>
        <p:spPr>
          <a:xfrm>
            <a:off x="971600" y="2222575"/>
            <a:ext cx="7056783" cy="2046714"/>
          </a:xfrm>
          <a:prstGeom prst="rect">
            <a:avLst/>
          </a:prstGeom>
        </p:spPr>
        <p:txBody>
          <a:bodyPr wrap="square" numCol="2">
            <a:spAutoFit/>
          </a:bodyPr>
          <a:lstStyle/>
          <a:p>
            <a:pPr marL="342900" indent="-34290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sz="2800" dirty="0"/>
              <a:t>krytykę, </a:t>
            </a:r>
          </a:p>
          <a:p>
            <a:pPr marL="342900" indent="-34290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sz="2800" dirty="0"/>
              <a:t>hejt, </a:t>
            </a:r>
          </a:p>
          <a:p>
            <a:pPr marL="342900" indent="-34290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sz="2800" dirty="0"/>
              <a:t>kompromitujące wsparcie, </a:t>
            </a:r>
          </a:p>
          <a:p>
            <a:pPr marL="342900" indent="-34290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sz="2800" dirty="0"/>
              <a:t>prowokację,</a:t>
            </a:r>
          </a:p>
          <a:p>
            <a:pPr marL="342900" indent="-34290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sz="2800" dirty="0"/>
              <a:t>zaśmiecanie dyskusji, </a:t>
            </a:r>
          </a:p>
          <a:p>
            <a:pPr marL="342900" indent="-34290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sz="2800" dirty="0" err="1"/>
              <a:t>trolling</a:t>
            </a:r>
            <a:r>
              <a:rPr lang="pl-PL" sz="2800" dirty="0"/>
              <a:t>?</a:t>
            </a:r>
          </a:p>
        </p:txBody>
      </p:sp>
      <p:sp>
        <p:nvSpPr>
          <p:cNvPr id="4" name="Prostokąt 3">
            <a:extLst>
              <a:ext uri="{FF2B5EF4-FFF2-40B4-BE49-F238E27FC236}">
                <a16:creationId xmlns:a16="http://schemas.microsoft.com/office/drawing/2014/main" id="{3D2ED853-F378-4159-B595-655D3D2F445B}"/>
              </a:ext>
            </a:extLst>
          </p:cNvPr>
          <p:cNvSpPr/>
          <p:nvPr/>
        </p:nvSpPr>
        <p:spPr>
          <a:xfrm>
            <a:off x="719572" y="5661248"/>
            <a:ext cx="795688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pl-PL" sz="2400" dirty="0"/>
              <a:t>Szczegóły podane w materiałach dla uczestników</a:t>
            </a:r>
          </a:p>
        </p:txBody>
      </p:sp>
      <p:sp>
        <p:nvSpPr>
          <p:cNvPr id="6" name="pole tekstowe 5">
            <a:extLst>
              <a:ext uri="{FF2B5EF4-FFF2-40B4-BE49-F238E27FC236}">
                <a16:creationId xmlns:a16="http://schemas.microsoft.com/office/drawing/2014/main" id="{8E436E2A-0D35-4B63-9374-CBE97FAE50B2}"/>
              </a:ext>
            </a:extLst>
          </p:cNvPr>
          <p:cNvSpPr txBox="1"/>
          <p:nvPr/>
        </p:nvSpPr>
        <p:spPr>
          <a:xfrm>
            <a:off x="719572" y="4365104"/>
            <a:ext cx="770485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400" dirty="0">
                <a:sym typeface="Wingdings" panose="05000000000000000000" pitchFamily="2" charset="2"/>
              </a:rPr>
              <a:t> </a:t>
            </a:r>
            <a:r>
              <a:rPr lang="pl-PL" sz="2400" dirty="0"/>
              <a:t>Zignorowanie? </a:t>
            </a:r>
            <a:r>
              <a:rPr lang="pl-PL" sz="2400" dirty="0">
                <a:sym typeface="Wingdings" panose="05000000000000000000" pitchFamily="2" charset="2"/>
              </a:rPr>
              <a:t> </a:t>
            </a:r>
            <a:r>
              <a:rPr lang="pl-PL" sz="2400" dirty="0"/>
              <a:t>Podjęcie polemiki? </a:t>
            </a:r>
            <a:r>
              <a:rPr lang="pl-PL" sz="2400" dirty="0">
                <a:sym typeface="Wingdings" panose="05000000000000000000" pitchFamily="2" charset="2"/>
              </a:rPr>
              <a:t> </a:t>
            </a:r>
            <a:r>
              <a:rPr lang="pl-PL" sz="2400" dirty="0" err="1"/>
              <a:t>Zbanowanie</a:t>
            </a:r>
            <a:r>
              <a:rPr lang="pl-PL" sz="2400" dirty="0"/>
              <a:t>? </a:t>
            </a:r>
          </a:p>
          <a:p>
            <a:r>
              <a:rPr lang="pl-PL" sz="2400" dirty="0">
                <a:sym typeface="Wingdings" panose="05000000000000000000" pitchFamily="2" charset="2"/>
              </a:rPr>
              <a:t> </a:t>
            </a:r>
            <a:r>
              <a:rPr lang="pl-PL" sz="2400" dirty="0"/>
              <a:t>Identyfikacja trolla / </a:t>
            </a:r>
            <a:r>
              <a:rPr lang="pl-PL" sz="2400" dirty="0" err="1"/>
              <a:t>hejtera</a:t>
            </a:r>
            <a:r>
              <a:rPr lang="pl-PL" sz="2400" dirty="0"/>
              <a:t>? </a:t>
            </a:r>
            <a:r>
              <a:rPr lang="pl-PL" sz="2400" dirty="0">
                <a:sym typeface="Wingdings" panose="05000000000000000000" pitchFamily="2" charset="2"/>
              </a:rPr>
              <a:t> </a:t>
            </a:r>
            <a:r>
              <a:rPr lang="pl-PL" sz="2400" dirty="0"/>
              <a:t>Wyłączenie komentarzy? </a:t>
            </a:r>
            <a:r>
              <a:rPr lang="pl-PL" sz="2400" dirty="0">
                <a:sym typeface="Wingdings" panose="05000000000000000000" pitchFamily="2" charset="2"/>
              </a:rPr>
              <a:t> </a:t>
            </a:r>
            <a:r>
              <a:rPr lang="pl-PL" sz="2400" dirty="0"/>
              <a:t>Zgłoszenie nadużycia? </a:t>
            </a:r>
            <a:r>
              <a:rPr lang="pl-PL" sz="2400" dirty="0">
                <a:sym typeface="Wingdings" panose="05000000000000000000" pitchFamily="2" charset="2"/>
              </a:rPr>
              <a:t> Usunięcie wpisu?  </a:t>
            </a:r>
            <a:r>
              <a:rPr lang="pl-PL" sz="2400" dirty="0"/>
              <a:t>Inaczej? </a:t>
            </a:r>
          </a:p>
        </p:txBody>
      </p:sp>
      <p:sp>
        <p:nvSpPr>
          <p:cNvPr id="5" name="Prostokąt 4">
            <a:extLst>
              <a:ext uri="{FF2B5EF4-FFF2-40B4-BE49-F238E27FC236}">
                <a16:creationId xmlns:a16="http://schemas.microsoft.com/office/drawing/2014/main" id="{5842AAC3-7B69-4D97-BB3B-AB1F1B85E280}"/>
              </a:ext>
            </a:extLst>
          </p:cNvPr>
          <p:cNvSpPr/>
          <p:nvPr/>
        </p:nvSpPr>
        <p:spPr>
          <a:xfrm>
            <a:off x="971600" y="1265745"/>
            <a:ext cx="7056783" cy="10310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pl-PL" sz="2800" dirty="0"/>
              <a:t>Jakiej spodziewasz się reakcji?</a:t>
            </a:r>
          </a:p>
          <a:p>
            <a:pPr>
              <a:spcAft>
                <a:spcPts val="600"/>
              </a:spcAft>
            </a:pPr>
            <a:r>
              <a:rPr lang="pl-PL" sz="2800" dirty="0"/>
              <a:t>Jak zareagujesz na </a:t>
            </a:r>
          </a:p>
        </p:txBody>
      </p:sp>
    </p:spTree>
    <p:extLst>
      <p:ext uri="{BB962C8B-B14F-4D97-AF65-F5344CB8AC3E}">
        <p14:creationId xmlns:p14="http://schemas.microsoft.com/office/powerpoint/2010/main" val="373634621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Gra symulacyjna </a:t>
            </a:r>
          </a:p>
        </p:txBody>
      </p:sp>
      <p:sp>
        <p:nvSpPr>
          <p:cNvPr id="7" name="Prostokąt 6">
            <a:extLst>
              <a:ext uri="{FF2B5EF4-FFF2-40B4-BE49-F238E27FC236}">
                <a16:creationId xmlns:a16="http://schemas.microsoft.com/office/drawing/2014/main" id="{0E66E652-BADD-49E4-860B-F094A5630451}"/>
              </a:ext>
            </a:extLst>
          </p:cNvPr>
          <p:cNvSpPr/>
          <p:nvPr/>
        </p:nvSpPr>
        <p:spPr>
          <a:xfrm>
            <a:off x="1043608" y="2420888"/>
            <a:ext cx="7056783" cy="20467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pl-PL" sz="2800" dirty="0"/>
              <a:t>Czy doświadczenia zebrane podczas gry</a:t>
            </a:r>
          </a:p>
          <a:p>
            <a:pPr algn="ctr">
              <a:spcAft>
                <a:spcPts val="600"/>
              </a:spcAft>
            </a:pPr>
            <a:r>
              <a:rPr lang="pl-PL" sz="2800" dirty="0"/>
              <a:t> stanowią podstawę do zmiany </a:t>
            </a:r>
          </a:p>
          <a:p>
            <a:pPr algn="ctr">
              <a:spcAft>
                <a:spcPts val="600"/>
              </a:spcAft>
            </a:pPr>
            <a:r>
              <a:rPr lang="pl-PL" sz="2800" dirty="0"/>
              <a:t>zasad aktywności w </a:t>
            </a:r>
            <a:r>
              <a:rPr lang="pl-PL" sz="2800" dirty="0" err="1"/>
              <a:t>internecie</a:t>
            </a:r>
            <a:r>
              <a:rPr lang="pl-PL" sz="2800" dirty="0"/>
              <a:t> </a:t>
            </a:r>
          </a:p>
          <a:p>
            <a:pPr algn="ctr">
              <a:spcAft>
                <a:spcPts val="600"/>
              </a:spcAft>
            </a:pPr>
            <a:r>
              <a:rPr lang="pl-PL" sz="2800" dirty="0"/>
              <a:t>określonych wcześniej?</a:t>
            </a:r>
          </a:p>
        </p:txBody>
      </p:sp>
    </p:spTree>
    <p:extLst>
      <p:ext uri="{BB962C8B-B14F-4D97-AF65-F5344CB8AC3E}">
        <p14:creationId xmlns:p14="http://schemas.microsoft.com/office/powerpoint/2010/main" val="8805744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Zasady w sieci</a:t>
            </a:r>
          </a:p>
        </p:txBody>
      </p:sp>
      <p:sp>
        <p:nvSpPr>
          <p:cNvPr id="5" name="Symbol zastępczy zawartości 3">
            <a:extLst>
              <a:ext uri="{FF2B5EF4-FFF2-40B4-BE49-F238E27FC236}">
                <a16:creationId xmlns:a16="http://schemas.microsoft.com/office/drawing/2014/main" id="{A8275394-4236-46AB-AA9D-4CC8DF078C6F}"/>
              </a:ext>
            </a:extLst>
          </p:cNvPr>
          <p:cNvSpPr txBox="1">
            <a:spLocks/>
          </p:cNvSpPr>
          <p:nvPr/>
        </p:nvSpPr>
        <p:spPr>
          <a:xfrm>
            <a:off x="935597" y="1916832"/>
            <a:ext cx="7272807" cy="2520280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>
            <a:noAutofit/>
          </a:bodyPr>
          <a:lstStyle>
            <a:lvl1pPr marL="514350" indent="-514350" algn="l" defTabSz="914400" rtl="0" eaLnBrk="1" latinLnBrk="0" hangingPunct="1">
              <a:spcBef>
                <a:spcPct val="20000"/>
              </a:spcBef>
              <a:buFont typeface="+mj-lt"/>
              <a:buAutoNum type="arabicPeriod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ct val="20000"/>
              </a:spcBef>
              <a:buFont typeface="+mj-lt"/>
              <a:buAutoNum type="alphaLcPeriod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pl-PL" dirty="0"/>
              <a:t>Przy aktywności w świecie wirtualnym</a:t>
            </a:r>
          </a:p>
          <a:p>
            <a:pPr marL="0" indent="0" algn="ctr">
              <a:buNone/>
            </a:pPr>
            <a:r>
              <a:rPr lang="pl-PL" dirty="0"/>
              <a:t> </a:t>
            </a:r>
            <a:r>
              <a:rPr lang="pl-PL" b="1" dirty="0">
                <a:solidFill>
                  <a:srgbClr val="376092"/>
                </a:solidFill>
              </a:rPr>
              <a:t>obowiązują nas te same zasady </a:t>
            </a:r>
          </a:p>
          <a:p>
            <a:pPr marL="0" indent="0" algn="ctr">
              <a:buNone/>
            </a:pPr>
            <a:r>
              <a:rPr lang="pl-PL" dirty="0"/>
              <a:t>służby cywilnej i etyki w </a:t>
            </a:r>
            <a:r>
              <a:rPr lang="pl-PL" dirty="0" smtClean="0"/>
              <a:t>korpusie służby </a:t>
            </a:r>
            <a:r>
              <a:rPr lang="pl-PL" dirty="0"/>
              <a:t>cywilnej</a:t>
            </a:r>
          </a:p>
          <a:p>
            <a:pPr marL="0" indent="0" algn="ctr">
              <a:buNone/>
            </a:pPr>
            <a:r>
              <a:rPr lang="pl-PL" dirty="0"/>
              <a:t>co w świecie realnym. </a:t>
            </a:r>
          </a:p>
        </p:txBody>
      </p:sp>
      <p:sp>
        <p:nvSpPr>
          <p:cNvPr id="8" name="Symbol zastępczy zawartości 3">
            <a:extLst>
              <a:ext uri="{FF2B5EF4-FFF2-40B4-BE49-F238E27FC236}">
                <a16:creationId xmlns:a16="http://schemas.microsoft.com/office/drawing/2014/main" id="{3ECE29BC-D58E-4593-AD41-66CC5670D40B}"/>
              </a:ext>
            </a:extLst>
          </p:cNvPr>
          <p:cNvSpPr txBox="1">
            <a:spLocks/>
          </p:cNvSpPr>
          <p:nvPr/>
        </p:nvSpPr>
        <p:spPr>
          <a:xfrm>
            <a:off x="935596" y="4293096"/>
            <a:ext cx="7272808" cy="648071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>
            <a:noAutofit/>
          </a:bodyPr>
          <a:lstStyle>
            <a:lvl1pPr marL="514350" indent="-514350" algn="l" defTabSz="914400" rtl="0" eaLnBrk="1" latinLnBrk="0" hangingPunct="1">
              <a:spcBef>
                <a:spcPct val="20000"/>
              </a:spcBef>
              <a:buFont typeface="+mj-lt"/>
              <a:buAutoNum type="arabicPeriod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ct val="20000"/>
              </a:spcBef>
              <a:buFont typeface="+mj-lt"/>
              <a:buAutoNum type="alphaLcPeriod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pl-PL" dirty="0"/>
              <a:t>Zapomniane słowo – </a:t>
            </a:r>
            <a:r>
              <a:rPr lang="pl-PL" b="1" dirty="0">
                <a:solidFill>
                  <a:srgbClr val="376092"/>
                </a:solidFill>
              </a:rPr>
              <a:t>netykieta</a:t>
            </a:r>
            <a:endParaRPr lang="pl-PL" dirty="0"/>
          </a:p>
        </p:txBody>
      </p:sp>
      <p:sp>
        <p:nvSpPr>
          <p:cNvPr id="6" name="Symbol zastępczy zawartości 3">
            <a:extLst>
              <a:ext uri="{FF2B5EF4-FFF2-40B4-BE49-F238E27FC236}">
                <a16:creationId xmlns:a16="http://schemas.microsoft.com/office/drawing/2014/main" id="{0E3944A1-D273-4A58-9A4B-D0CC59B79A63}"/>
              </a:ext>
            </a:extLst>
          </p:cNvPr>
          <p:cNvSpPr txBox="1">
            <a:spLocks/>
          </p:cNvSpPr>
          <p:nvPr/>
        </p:nvSpPr>
        <p:spPr>
          <a:xfrm>
            <a:off x="932553" y="5013177"/>
            <a:ext cx="7272808" cy="648071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>
            <a:noAutofit/>
          </a:bodyPr>
          <a:lstStyle>
            <a:lvl1pPr marL="514350" indent="-514350" algn="l" defTabSz="914400" rtl="0" eaLnBrk="1" latinLnBrk="0" hangingPunct="1">
              <a:spcBef>
                <a:spcPct val="20000"/>
              </a:spcBef>
              <a:buFont typeface="+mj-lt"/>
              <a:buAutoNum type="arabicPeriod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ct val="20000"/>
              </a:spcBef>
              <a:buFont typeface="+mj-lt"/>
              <a:buAutoNum type="alphaLcPeriod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pl-PL" dirty="0"/>
              <a:t>Z </a:t>
            </a:r>
            <a:r>
              <a:rPr lang="pl-PL" dirty="0" err="1"/>
              <a:t>internetu</a:t>
            </a:r>
            <a:r>
              <a:rPr lang="pl-PL" dirty="0"/>
              <a:t> nic nie zginie.</a:t>
            </a:r>
          </a:p>
        </p:txBody>
      </p:sp>
    </p:spTree>
    <p:extLst>
      <p:ext uri="{BB962C8B-B14F-4D97-AF65-F5344CB8AC3E}">
        <p14:creationId xmlns:p14="http://schemas.microsoft.com/office/powerpoint/2010/main" val="38021567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 animBg="1"/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77654" y="548679"/>
            <a:ext cx="7920880" cy="758984"/>
          </a:xfrm>
        </p:spPr>
        <p:txBody>
          <a:bodyPr/>
          <a:lstStyle/>
          <a:p>
            <a:r>
              <a:rPr lang="pl-PL" dirty="0"/>
              <a:t>Dodatkowe wyzwania w sieci</a:t>
            </a:r>
          </a:p>
        </p:txBody>
      </p:sp>
      <p:sp>
        <p:nvSpPr>
          <p:cNvPr id="10" name="Symbol zastępczy zawartości 3">
            <a:extLst>
              <a:ext uri="{FF2B5EF4-FFF2-40B4-BE49-F238E27FC236}">
                <a16:creationId xmlns:a16="http://schemas.microsoft.com/office/drawing/2014/main" id="{04D68B49-CCCE-44F1-BDC9-BF872FD25094}"/>
              </a:ext>
            </a:extLst>
          </p:cNvPr>
          <p:cNvSpPr txBox="1">
            <a:spLocks/>
          </p:cNvSpPr>
          <p:nvPr/>
        </p:nvSpPr>
        <p:spPr>
          <a:xfrm>
            <a:off x="3465148" y="1844823"/>
            <a:ext cx="1908212" cy="576065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>
            <a:noAutofit/>
          </a:bodyPr>
          <a:lstStyle>
            <a:lvl1pPr marL="514350" indent="-514350" algn="l" defTabSz="914400" rtl="0" eaLnBrk="1" latinLnBrk="0" hangingPunct="1">
              <a:spcBef>
                <a:spcPct val="20000"/>
              </a:spcBef>
              <a:buFont typeface="+mj-lt"/>
              <a:buAutoNum type="arabicPeriod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ct val="20000"/>
              </a:spcBef>
              <a:buFont typeface="+mj-lt"/>
              <a:buAutoNum type="alphaLcPeriod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l-PL" b="1" dirty="0">
                <a:solidFill>
                  <a:srgbClr val="376092"/>
                </a:solidFill>
              </a:rPr>
              <a:t>#</a:t>
            </a:r>
            <a:r>
              <a:rPr lang="pl-PL" b="1" dirty="0" err="1">
                <a:solidFill>
                  <a:srgbClr val="376092"/>
                </a:solidFill>
              </a:rPr>
              <a:t>FakeNews</a:t>
            </a:r>
            <a:endParaRPr lang="pl-PL" b="1" dirty="0">
              <a:solidFill>
                <a:srgbClr val="376092"/>
              </a:solidFill>
            </a:endParaRPr>
          </a:p>
          <a:p>
            <a:pPr marL="0" indent="0">
              <a:buNone/>
            </a:pPr>
            <a:endParaRPr lang="pl-PL" dirty="0"/>
          </a:p>
        </p:txBody>
      </p:sp>
      <p:sp>
        <p:nvSpPr>
          <p:cNvPr id="7" name="Symbol zastępczy zawartości 3">
            <a:extLst>
              <a:ext uri="{FF2B5EF4-FFF2-40B4-BE49-F238E27FC236}">
                <a16:creationId xmlns:a16="http://schemas.microsoft.com/office/drawing/2014/main" id="{BD524510-CACE-404B-8DCD-AB18751670EE}"/>
              </a:ext>
            </a:extLst>
          </p:cNvPr>
          <p:cNvSpPr txBox="1">
            <a:spLocks/>
          </p:cNvSpPr>
          <p:nvPr/>
        </p:nvSpPr>
        <p:spPr>
          <a:xfrm>
            <a:off x="1607242" y="1192912"/>
            <a:ext cx="1906652" cy="576064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>
            <a:noAutofit/>
          </a:bodyPr>
          <a:lstStyle>
            <a:lvl1pPr marL="514350" indent="-514350" algn="l" defTabSz="914400" rtl="0" eaLnBrk="1" latinLnBrk="0" hangingPunct="1">
              <a:spcBef>
                <a:spcPct val="20000"/>
              </a:spcBef>
              <a:buFont typeface="+mj-lt"/>
              <a:buAutoNum type="arabicPeriod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ct val="20000"/>
              </a:spcBef>
              <a:buFont typeface="+mj-lt"/>
              <a:buAutoNum type="alphaLcPeriod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l-PL" b="1" dirty="0">
                <a:solidFill>
                  <a:srgbClr val="376092"/>
                </a:solidFill>
              </a:rPr>
              <a:t>#</a:t>
            </a:r>
            <a:r>
              <a:rPr lang="pl-PL" b="1" dirty="0" err="1">
                <a:solidFill>
                  <a:srgbClr val="376092"/>
                </a:solidFill>
              </a:rPr>
              <a:t>Hejterzy</a:t>
            </a:r>
            <a:endParaRPr lang="pl-PL" dirty="0"/>
          </a:p>
        </p:txBody>
      </p:sp>
      <p:sp>
        <p:nvSpPr>
          <p:cNvPr id="9" name="Symbol zastępczy zawartości 3">
            <a:extLst>
              <a:ext uri="{FF2B5EF4-FFF2-40B4-BE49-F238E27FC236}">
                <a16:creationId xmlns:a16="http://schemas.microsoft.com/office/drawing/2014/main" id="{8D058E7D-C16D-47B2-895F-02A32458233D}"/>
              </a:ext>
            </a:extLst>
          </p:cNvPr>
          <p:cNvSpPr txBox="1">
            <a:spLocks/>
          </p:cNvSpPr>
          <p:nvPr/>
        </p:nvSpPr>
        <p:spPr>
          <a:xfrm>
            <a:off x="1121303" y="2434005"/>
            <a:ext cx="2583904" cy="706963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>
            <a:noAutofit/>
          </a:bodyPr>
          <a:lstStyle>
            <a:lvl1pPr marL="514350" indent="-514350" algn="l" defTabSz="914400" rtl="0" eaLnBrk="1" latinLnBrk="0" hangingPunct="1">
              <a:spcBef>
                <a:spcPct val="20000"/>
              </a:spcBef>
              <a:buFont typeface="+mj-lt"/>
              <a:buAutoNum type="arabicPeriod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ct val="20000"/>
              </a:spcBef>
              <a:buFont typeface="+mj-lt"/>
              <a:buAutoNum type="alphaLcPeriod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l-PL" b="1" dirty="0">
                <a:solidFill>
                  <a:srgbClr val="376092"/>
                </a:solidFill>
              </a:rPr>
              <a:t>#</a:t>
            </a:r>
            <a:r>
              <a:rPr lang="pl-PL" b="1" dirty="0" err="1">
                <a:solidFill>
                  <a:srgbClr val="376092"/>
                </a:solidFill>
              </a:rPr>
              <a:t>Postprawda</a:t>
            </a:r>
            <a:endParaRPr lang="pl-PL" b="1" dirty="0">
              <a:solidFill>
                <a:srgbClr val="376092"/>
              </a:solidFill>
            </a:endParaRPr>
          </a:p>
          <a:p>
            <a:pPr marL="0" indent="0">
              <a:buNone/>
            </a:pPr>
            <a:endParaRPr lang="pl-PL" dirty="0"/>
          </a:p>
        </p:txBody>
      </p:sp>
      <p:sp>
        <p:nvSpPr>
          <p:cNvPr id="11" name="Symbol zastępczy zawartości 3">
            <a:extLst>
              <a:ext uri="{FF2B5EF4-FFF2-40B4-BE49-F238E27FC236}">
                <a16:creationId xmlns:a16="http://schemas.microsoft.com/office/drawing/2014/main" id="{D0BC0ECB-1C0C-4C7A-8700-9F5BDF228586}"/>
              </a:ext>
            </a:extLst>
          </p:cNvPr>
          <p:cNvSpPr txBox="1">
            <a:spLocks/>
          </p:cNvSpPr>
          <p:nvPr/>
        </p:nvSpPr>
        <p:spPr>
          <a:xfrm>
            <a:off x="5796136" y="1191595"/>
            <a:ext cx="2304256" cy="576064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>
            <a:noAutofit/>
          </a:bodyPr>
          <a:lstStyle>
            <a:lvl1pPr marL="514350" indent="-514350" algn="l" defTabSz="914400" rtl="0" eaLnBrk="1" latinLnBrk="0" hangingPunct="1">
              <a:spcBef>
                <a:spcPct val="20000"/>
              </a:spcBef>
              <a:buFont typeface="+mj-lt"/>
              <a:buAutoNum type="arabicPeriod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ct val="20000"/>
              </a:spcBef>
              <a:buFont typeface="+mj-lt"/>
              <a:buAutoNum type="alphaLcPeriod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l-PL" b="1" dirty="0">
                <a:solidFill>
                  <a:srgbClr val="376092"/>
                </a:solidFill>
              </a:rPr>
              <a:t>#Trolle</a:t>
            </a:r>
          </a:p>
          <a:p>
            <a:pPr marL="0" indent="0">
              <a:buNone/>
            </a:pPr>
            <a:endParaRPr lang="pl-PL" dirty="0"/>
          </a:p>
        </p:txBody>
      </p:sp>
      <p:sp>
        <p:nvSpPr>
          <p:cNvPr id="12" name="Symbol zastępczy zawartości 3">
            <a:extLst>
              <a:ext uri="{FF2B5EF4-FFF2-40B4-BE49-F238E27FC236}">
                <a16:creationId xmlns:a16="http://schemas.microsoft.com/office/drawing/2014/main" id="{34C08892-60E5-43C6-9843-A95694FD49F2}"/>
              </a:ext>
            </a:extLst>
          </p:cNvPr>
          <p:cNvSpPr txBox="1">
            <a:spLocks/>
          </p:cNvSpPr>
          <p:nvPr/>
        </p:nvSpPr>
        <p:spPr>
          <a:xfrm>
            <a:off x="5328377" y="2443222"/>
            <a:ext cx="2583904" cy="547315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>
            <a:noAutofit/>
          </a:bodyPr>
          <a:lstStyle>
            <a:lvl1pPr marL="514350" indent="-514350" algn="l" defTabSz="914400" rtl="0" eaLnBrk="1" latinLnBrk="0" hangingPunct="1">
              <a:spcBef>
                <a:spcPct val="20000"/>
              </a:spcBef>
              <a:buFont typeface="+mj-lt"/>
              <a:buAutoNum type="arabicPeriod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ct val="20000"/>
              </a:spcBef>
              <a:buFont typeface="+mj-lt"/>
              <a:buAutoNum type="alphaLcPeriod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l-PL" b="1" dirty="0">
                <a:solidFill>
                  <a:srgbClr val="376092"/>
                </a:solidFill>
              </a:rPr>
              <a:t>#Dezinformacja</a:t>
            </a:r>
          </a:p>
          <a:p>
            <a:pPr marL="0" indent="0">
              <a:buNone/>
            </a:pPr>
            <a:endParaRPr lang="pl-PL" dirty="0"/>
          </a:p>
        </p:txBody>
      </p:sp>
      <p:sp>
        <p:nvSpPr>
          <p:cNvPr id="13" name="Symbol zastępczy zawartości 3">
            <a:extLst>
              <a:ext uri="{FF2B5EF4-FFF2-40B4-BE49-F238E27FC236}">
                <a16:creationId xmlns:a16="http://schemas.microsoft.com/office/drawing/2014/main" id="{1F4CBB73-9EB4-4C2D-BC36-8386898383DA}"/>
              </a:ext>
            </a:extLst>
          </p:cNvPr>
          <p:cNvSpPr txBox="1">
            <a:spLocks/>
          </p:cNvSpPr>
          <p:nvPr/>
        </p:nvSpPr>
        <p:spPr>
          <a:xfrm>
            <a:off x="2857902" y="3154085"/>
            <a:ext cx="3096344" cy="706963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>
            <a:noAutofit/>
          </a:bodyPr>
          <a:lstStyle>
            <a:lvl1pPr marL="514350" indent="-514350" algn="l" defTabSz="914400" rtl="0" eaLnBrk="1" latinLnBrk="0" hangingPunct="1">
              <a:spcBef>
                <a:spcPct val="20000"/>
              </a:spcBef>
              <a:buFont typeface="+mj-lt"/>
              <a:buAutoNum type="arabicPeriod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ct val="20000"/>
              </a:spcBef>
              <a:buFont typeface="+mj-lt"/>
              <a:buAutoNum type="alphaLcPeriod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l-PL" b="1" dirty="0">
                <a:solidFill>
                  <a:srgbClr val="376092"/>
                </a:solidFill>
              </a:rPr>
              <a:t>#</a:t>
            </a:r>
            <a:r>
              <a:rPr lang="pl-PL" b="1" dirty="0" err="1">
                <a:solidFill>
                  <a:srgbClr val="376092"/>
                </a:solidFill>
              </a:rPr>
              <a:t>WojnaHybrydowa</a:t>
            </a:r>
            <a:endParaRPr lang="pl-PL" b="1" dirty="0">
              <a:solidFill>
                <a:srgbClr val="376092"/>
              </a:solidFill>
            </a:endParaRPr>
          </a:p>
          <a:p>
            <a:pPr marL="0" indent="0">
              <a:buNone/>
            </a:pPr>
            <a:endParaRPr lang="pl-PL" dirty="0"/>
          </a:p>
        </p:txBody>
      </p:sp>
      <p:sp>
        <p:nvSpPr>
          <p:cNvPr id="15" name="Symbol zastępczy zawartości 3">
            <a:extLst>
              <a:ext uri="{FF2B5EF4-FFF2-40B4-BE49-F238E27FC236}">
                <a16:creationId xmlns:a16="http://schemas.microsoft.com/office/drawing/2014/main" id="{744337FB-A4BC-4F90-A646-86AFB911EA18}"/>
              </a:ext>
            </a:extLst>
          </p:cNvPr>
          <p:cNvSpPr txBox="1">
            <a:spLocks/>
          </p:cNvSpPr>
          <p:nvPr/>
        </p:nvSpPr>
        <p:spPr>
          <a:xfrm>
            <a:off x="4788024" y="3946172"/>
            <a:ext cx="3813719" cy="706963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>
            <a:noAutofit/>
          </a:bodyPr>
          <a:lstStyle>
            <a:lvl1pPr marL="514350" indent="-514350" algn="l" defTabSz="914400" rtl="0" eaLnBrk="1" latinLnBrk="0" hangingPunct="1">
              <a:spcBef>
                <a:spcPct val="20000"/>
              </a:spcBef>
              <a:buFont typeface="+mj-lt"/>
              <a:buAutoNum type="arabicPeriod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ct val="20000"/>
              </a:spcBef>
              <a:buFont typeface="+mj-lt"/>
              <a:buAutoNum type="alphaLcPeriod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l-PL" b="1" dirty="0">
                <a:solidFill>
                  <a:srgbClr val="376092"/>
                </a:solidFill>
              </a:rPr>
              <a:t>#</a:t>
            </a:r>
            <a:r>
              <a:rPr lang="pl-PL" b="1" dirty="0" err="1">
                <a:solidFill>
                  <a:srgbClr val="376092"/>
                </a:solidFill>
              </a:rPr>
              <a:t>Cyberbezpieczeństwo</a:t>
            </a:r>
            <a:endParaRPr lang="pl-PL" b="1" dirty="0">
              <a:solidFill>
                <a:srgbClr val="376092"/>
              </a:solidFill>
            </a:endParaRPr>
          </a:p>
          <a:p>
            <a:pPr marL="0" indent="0">
              <a:buNone/>
            </a:pPr>
            <a:endParaRPr lang="pl-PL" dirty="0"/>
          </a:p>
        </p:txBody>
      </p:sp>
      <p:sp>
        <p:nvSpPr>
          <p:cNvPr id="16" name="Symbol zastępczy zawartości 3">
            <a:extLst>
              <a:ext uri="{FF2B5EF4-FFF2-40B4-BE49-F238E27FC236}">
                <a16:creationId xmlns:a16="http://schemas.microsoft.com/office/drawing/2014/main" id="{9D3FE61C-CACA-4B6B-B2D7-30616F39EC54}"/>
              </a:ext>
            </a:extLst>
          </p:cNvPr>
          <p:cNvSpPr txBox="1">
            <a:spLocks/>
          </p:cNvSpPr>
          <p:nvPr/>
        </p:nvSpPr>
        <p:spPr>
          <a:xfrm>
            <a:off x="1121303" y="3946173"/>
            <a:ext cx="3813719" cy="706963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>
            <a:noAutofit/>
          </a:bodyPr>
          <a:lstStyle>
            <a:lvl1pPr marL="514350" indent="-514350" algn="l" defTabSz="914400" rtl="0" eaLnBrk="1" latinLnBrk="0" hangingPunct="1">
              <a:spcBef>
                <a:spcPct val="20000"/>
              </a:spcBef>
              <a:buFont typeface="+mj-lt"/>
              <a:buAutoNum type="arabicPeriod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ct val="20000"/>
              </a:spcBef>
              <a:buFont typeface="+mj-lt"/>
              <a:buAutoNum type="alphaLcPeriod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l-PL" b="1" dirty="0">
                <a:solidFill>
                  <a:srgbClr val="376092"/>
                </a:solidFill>
              </a:rPr>
              <a:t>#Bezpieczeństwo</a:t>
            </a:r>
          </a:p>
          <a:p>
            <a:pPr marL="0" indent="0">
              <a:buNone/>
            </a:pPr>
            <a:endParaRPr lang="pl-PL" dirty="0"/>
          </a:p>
        </p:txBody>
      </p:sp>
      <p:sp>
        <p:nvSpPr>
          <p:cNvPr id="3" name="Prostokąt 2">
            <a:extLst>
              <a:ext uri="{FF2B5EF4-FFF2-40B4-BE49-F238E27FC236}">
                <a16:creationId xmlns:a16="http://schemas.microsoft.com/office/drawing/2014/main" id="{586984F5-CCA0-4932-8B5C-76EF4CF1A558}"/>
              </a:ext>
            </a:extLst>
          </p:cNvPr>
          <p:cNvSpPr/>
          <p:nvPr/>
        </p:nvSpPr>
        <p:spPr>
          <a:xfrm>
            <a:off x="1896206" y="5253051"/>
            <a:ext cx="15351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dirty="0"/>
              <a:t>euvsdisinfo.eu</a:t>
            </a:r>
          </a:p>
        </p:txBody>
      </p:sp>
      <p:pic>
        <p:nvPicPr>
          <p:cNvPr id="4" name="Obraz 3" title="Logo strony internetowej &quot;EU vs Didinfo&quot;">
            <a:extLst>
              <a:ext uri="{FF2B5EF4-FFF2-40B4-BE49-F238E27FC236}">
                <a16:creationId xmlns:a16="http://schemas.microsoft.com/office/drawing/2014/main" id="{942BBD86-4D9D-4EAC-9B2E-E30D609577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5508" y="5214185"/>
            <a:ext cx="743629" cy="447063"/>
          </a:xfrm>
          <a:prstGeom prst="rect">
            <a:avLst/>
          </a:prstGeom>
        </p:spPr>
      </p:pic>
      <p:pic>
        <p:nvPicPr>
          <p:cNvPr id="6" name="Obraz 5" title="Logo strony internetowej &quot;Stop fake&quot;">
            <a:extLst>
              <a:ext uri="{FF2B5EF4-FFF2-40B4-BE49-F238E27FC236}">
                <a16:creationId xmlns:a16="http://schemas.microsoft.com/office/drawing/2014/main" id="{8699ED30-1BBB-454D-B7D1-B5882C89313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5272556"/>
            <a:ext cx="1335981" cy="368276"/>
          </a:xfrm>
          <a:prstGeom prst="rect">
            <a:avLst/>
          </a:prstGeom>
        </p:spPr>
      </p:pic>
      <p:sp>
        <p:nvSpPr>
          <p:cNvPr id="8" name="Prostokąt 7">
            <a:extLst>
              <a:ext uri="{FF2B5EF4-FFF2-40B4-BE49-F238E27FC236}">
                <a16:creationId xmlns:a16="http://schemas.microsoft.com/office/drawing/2014/main" id="{17A97FE0-AFC0-44AA-BB52-3596FE829892}"/>
              </a:ext>
            </a:extLst>
          </p:cNvPr>
          <p:cNvSpPr/>
          <p:nvPr/>
        </p:nvSpPr>
        <p:spPr>
          <a:xfrm>
            <a:off x="6310973" y="5261284"/>
            <a:ext cx="16153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dirty="0"/>
              <a:t>stopfake.org/</a:t>
            </a:r>
            <a:r>
              <a:rPr lang="pl-PL" dirty="0" err="1"/>
              <a:t>pl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5096482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7" grpId="0" animBg="1"/>
      <p:bldP spid="9" grpId="0" animBg="1"/>
      <p:bldP spid="11" grpId="0" animBg="1"/>
      <p:bldP spid="12" grpId="0" animBg="1"/>
      <p:bldP spid="13" grpId="0" animBg="1"/>
      <p:bldP spid="15" grpId="0" animBg="1"/>
      <p:bldP spid="16" grpId="0" animBg="1"/>
      <p:bldP spid="3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58" y="583935"/>
            <a:ext cx="7920880" cy="758984"/>
          </a:xfrm>
        </p:spPr>
        <p:txBody>
          <a:bodyPr/>
          <a:lstStyle/>
          <a:p>
            <a:r>
              <a:rPr lang="pl-PL" dirty="0"/>
              <a:t>Ćwiczenie 1 – zasady w praktyce 1</a:t>
            </a:r>
          </a:p>
        </p:txBody>
      </p:sp>
      <p:sp>
        <p:nvSpPr>
          <p:cNvPr id="3" name="Prostokąt 2">
            <a:extLst>
              <a:ext uri="{FF2B5EF4-FFF2-40B4-BE49-F238E27FC236}">
                <a16:creationId xmlns:a16="http://schemas.microsoft.com/office/drawing/2014/main" id="{77FD151D-C8BD-4372-9147-30068442F1C8}"/>
              </a:ext>
            </a:extLst>
          </p:cNvPr>
          <p:cNvSpPr/>
          <p:nvPr/>
        </p:nvSpPr>
        <p:spPr>
          <a:xfrm>
            <a:off x="719571" y="1268760"/>
            <a:ext cx="770485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pl-PL" sz="2400" b="1" dirty="0">
                <a:solidFill>
                  <a:srgbClr val="376092"/>
                </a:solidFill>
              </a:rPr>
              <a:t>Podaj przykłady </a:t>
            </a:r>
            <a:r>
              <a:rPr lang="pl-PL" sz="2400" b="1" dirty="0" err="1">
                <a:solidFill>
                  <a:srgbClr val="376092"/>
                </a:solidFill>
              </a:rPr>
              <a:t>zachowań</a:t>
            </a:r>
            <a:r>
              <a:rPr lang="pl-PL" sz="2400" b="1" dirty="0">
                <a:solidFill>
                  <a:srgbClr val="376092"/>
                </a:solidFill>
              </a:rPr>
              <a:t> w sieci zgodnych / niezgodnych / „to zależy” z wybranymi zasadami s.c. i etyki </a:t>
            </a:r>
            <a:r>
              <a:rPr lang="pl-PL" sz="2400" b="1" dirty="0" smtClean="0">
                <a:solidFill>
                  <a:srgbClr val="376092"/>
                </a:solidFill>
              </a:rPr>
              <a:t>korpusu </a:t>
            </a:r>
            <a:r>
              <a:rPr lang="pl-PL" sz="2400" b="1" dirty="0">
                <a:solidFill>
                  <a:srgbClr val="376092"/>
                </a:solidFill>
              </a:rPr>
              <a:t>s.c.</a:t>
            </a:r>
          </a:p>
        </p:txBody>
      </p:sp>
      <p:graphicFrame>
        <p:nvGraphicFramePr>
          <p:cNvPr id="4" name="Tabela 3" title="Tabela z miejscem na wpisanie przykładów zachowań w sieci ">
            <a:extLst>
              <a:ext uri="{FF2B5EF4-FFF2-40B4-BE49-F238E27FC236}">
                <a16:creationId xmlns:a16="http://schemas.microsoft.com/office/drawing/2014/main" id="{2E8BEC5C-04CC-44F6-9BBA-1B17B57D5A1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0747789"/>
              </p:ext>
            </p:extLst>
          </p:nvPr>
        </p:nvGraphicFramePr>
        <p:xfrm>
          <a:off x="719570" y="2243773"/>
          <a:ext cx="7596845" cy="392153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73025">
                  <a:extLst>
                    <a:ext uri="{9D8B030D-6E8A-4147-A177-3AD203B41FA5}">
                      <a16:colId xmlns:a16="http://schemas.microsoft.com/office/drawing/2014/main" val="1482611336"/>
                    </a:ext>
                  </a:extLst>
                </a:gridCol>
                <a:gridCol w="6923820">
                  <a:extLst>
                    <a:ext uri="{9D8B030D-6E8A-4147-A177-3AD203B41FA5}">
                      <a16:colId xmlns:a16="http://schemas.microsoft.com/office/drawing/2014/main" val="1208057597"/>
                    </a:ext>
                  </a:extLst>
                </a:gridCol>
              </a:tblGrid>
              <a:tr h="962381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8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Zasada legalizmu, praworządności i pogłębiania zaufania obywateli do organów administracji publicznej, „swoją postawą przyczynia się do realizacji zasady państwa prawnego”</a:t>
                      </a:r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36573829"/>
                  </a:ext>
                </a:extLst>
              </a:tr>
              <a:tr h="962381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2778216"/>
                  </a:ext>
                </a:extLst>
              </a:tr>
              <a:tr h="962381"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99709"/>
                  </a:ext>
                </a:extLst>
              </a:tr>
              <a:tr h="1034388"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43339174"/>
                  </a:ext>
                </a:extLst>
              </a:tr>
            </a:tbl>
          </a:graphicData>
        </a:graphic>
      </p:graphicFrame>
      <p:sp>
        <p:nvSpPr>
          <p:cNvPr id="6" name="Schemat blokowy: łącznik 5" title="Czerwone kółko">
            <a:extLst>
              <a:ext uri="{FF2B5EF4-FFF2-40B4-BE49-F238E27FC236}">
                <a16:creationId xmlns:a16="http://schemas.microsoft.com/office/drawing/2014/main" id="{09C79300-9D22-4FCA-AA1D-0D9702B418BF}"/>
              </a:ext>
            </a:extLst>
          </p:cNvPr>
          <p:cNvSpPr/>
          <p:nvPr/>
        </p:nvSpPr>
        <p:spPr>
          <a:xfrm>
            <a:off x="827584" y="3430827"/>
            <a:ext cx="432048" cy="432048"/>
          </a:xfrm>
          <a:prstGeom prst="flowChartConnector">
            <a:avLst/>
          </a:prstGeom>
          <a:solidFill>
            <a:srgbClr val="FF0000"/>
          </a:solidFill>
          <a:ln w="63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7" name="Schemat blokowy: łącznik 6" title="Żółte kółko">
            <a:extLst>
              <a:ext uri="{FF2B5EF4-FFF2-40B4-BE49-F238E27FC236}">
                <a16:creationId xmlns:a16="http://schemas.microsoft.com/office/drawing/2014/main" id="{C54B58F1-A10B-4305-8AD8-33B2CF374368}"/>
              </a:ext>
            </a:extLst>
          </p:cNvPr>
          <p:cNvSpPr/>
          <p:nvPr/>
        </p:nvSpPr>
        <p:spPr>
          <a:xfrm>
            <a:off x="827584" y="4429375"/>
            <a:ext cx="432048" cy="432048"/>
          </a:xfrm>
          <a:prstGeom prst="flowChartConnector">
            <a:avLst/>
          </a:prstGeom>
          <a:solidFill>
            <a:srgbClr val="FFFF00"/>
          </a:solidFill>
          <a:ln w="63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8" name="Schemat blokowy: łącznik 7" title="Zielone kółko">
            <a:extLst>
              <a:ext uri="{FF2B5EF4-FFF2-40B4-BE49-F238E27FC236}">
                <a16:creationId xmlns:a16="http://schemas.microsoft.com/office/drawing/2014/main" id="{4BF6DB0F-3533-42E2-82E6-F5FD94091771}"/>
              </a:ext>
            </a:extLst>
          </p:cNvPr>
          <p:cNvSpPr/>
          <p:nvPr/>
        </p:nvSpPr>
        <p:spPr>
          <a:xfrm>
            <a:off x="827584" y="5427923"/>
            <a:ext cx="432048" cy="432048"/>
          </a:xfrm>
          <a:prstGeom prst="flowChartConnector">
            <a:avLst/>
          </a:prstGeom>
          <a:solidFill>
            <a:srgbClr val="29F742"/>
          </a:solidFill>
          <a:ln w="63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852147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58" y="702260"/>
            <a:ext cx="7920880" cy="758984"/>
          </a:xfrm>
        </p:spPr>
        <p:txBody>
          <a:bodyPr/>
          <a:lstStyle/>
          <a:p>
            <a:r>
              <a:rPr lang="pl-PL" dirty="0"/>
              <a:t>Ćwiczenie 1 – zasady w praktyce 1</a:t>
            </a:r>
          </a:p>
        </p:txBody>
      </p:sp>
      <p:sp>
        <p:nvSpPr>
          <p:cNvPr id="3" name="Prostokąt 2">
            <a:extLst>
              <a:ext uri="{FF2B5EF4-FFF2-40B4-BE49-F238E27FC236}">
                <a16:creationId xmlns:a16="http://schemas.microsoft.com/office/drawing/2014/main" id="{77FD151D-C8BD-4372-9147-30068442F1C8}"/>
              </a:ext>
            </a:extLst>
          </p:cNvPr>
          <p:cNvSpPr/>
          <p:nvPr/>
        </p:nvSpPr>
        <p:spPr>
          <a:xfrm>
            <a:off x="719571" y="1268760"/>
            <a:ext cx="770485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pl-PL" sz="2400" b="1" dirty="0">
                <a:solidFill>
                  <a:srgbClr val="376092"/>
                </a:solidFill>
              </a:rPr>
              <a:t>Podaj przykłady </a:t>
            </a:r>
            <a:r>
              <a:rPr lang="pl-PL" sz="2400" b="1" dirty="0" err="1">
                <a:solidFill>
                  <a:srgbClr val="376092"/>
                </a:solidFill>
              </a:rPr>
              <a:t>zachowań</a:t>
            </a:r>
            <a:r>
              <a:rPr lang="pl-PL" sz="2400" b="1" dirty="0">
                <a:solidFill>
                  <a:srgbClr val="376092"/>
                </a:solidFill>
              </a:rPr>
              <a:t> w sieci zgodnych / niezgodnych / „to zależy” z wybranymi zasadami s.c. i etyki korpusu s.c.</a:t>
            </a:r>
          </a:p>
        </p:txBody>
      </p:sp>
      <p:graphicFrame>
        <p:nvGraphicFramePr>
          <p:cNvPr id="4" name="Tabela 3" title="Tabela z miejscem na wpisanie przykładów zachowań w sieci ">
            <a:extLst>
              <a:ext uri="{FF2B5EF4-FFF2-40B4-BE49-F238E27FC236}">
                <a16:creationId xmlns:a16="http://schemas.microsoft.com/office/drawing/2014/main" id="{2E8BEC5C-04CC-44F6-9BBA-1B17B57D5A1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2898674"/>
              </p:ext>
            </p:extLst>
          </p:nvPr>
        </p:nvGraphicFramePr>
        <p:xfrm>
          <a:off x="719570" y="2243773"/>
          <a:ext cx="7596845" cy="392153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73025">
                  <a:extLst>
                    <a:ext uri="{9D8B030D-6E8A-4147-A177-3AD203B41FA5}">
                      <a16:colId xmlns:a16="http://schemas.microsoft.com/office/drawing/2014/main" val="1482611336"/>
                    </a:ext>
                  </a:extLst>
                </a:gridCol>
                <a:gridCol w="6923820">
                  <a:extLst>
                    <a:ext uri="{9D8B030D-6E8A-4147-A177-3AD203B41FA5}">
                      <a16:colId xmlns:a16="http://schemas.microsoft.com/office/drawing/2014/main" val="1208057597"/>
                    </a:ext>
                  </a:extLst>
                </a:gridCol>
              </a:tblGrid>
              <a:tr h="962381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8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Zasada legalizmu, praworządności i pogłębiania zaufania obywateli do organów administracji publicznej, „swoją postawą przyczynia się do realizacji zasady państwa prawnego”</a:t>
                      </a:r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36573829"/>
                  </a:ext>
                </a:extLst>
              </a:tr>
              <a:tr h="962381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„Nie płacę abonamentu”, „ja te ograniczenia prędkości mam nosie”, </a:t>
                      </a:r>
                    </a:p>
                    <a:p>
                      <a:r>
                        <a:rPr lang="pl-PL" dirty="0"/>
                        <a:t>„jest taka strona, radzi jak nie płacić mandatów”.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2778216"/>
                  </a:ext>
                </a:extLst>
              </a:tr>
              <a:tr h="962381"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„Widzieliście film </a:t>
                      </a:r>
                      <a:r>
                        <a:rPr lang="pl-PL" i="1" dirty="0"/>
                        <a:t>Drogówka</a:t>
                      </a:r>
                      <a:r>
                        <a:rPr lang="pl-PL" dirty="0"/>
                        <a:t>? Sama prawda”.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99709"/>
                  </a:ext>
                </a:extLst>
              </a:tr>
              <a:tr h="1034388"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„Ale mandatu możesz nie przyjąć i bronić się w sądzie”.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43339174"/>
                  </a:ext>
                </a:extLst>
              </a:tr>
            </a:tbl>
          </a:graphicData>
        </a:graphic>
      </p:graphicFrame>
      <p:sp>
        <p:nvSpPr>
          <p:cNvPr id="6" name="Schemat blokowy: łącznik 5" title="Czerwone kółko">
            <a:extLst>
              <a:ext uri="{FF2B5EF4-FFF2-40B4-BE49-F238E27FC236}">
                <a16:creationId xmlns:a16="http://schemas.microsoft.com/office/drawing/2014/main" id="{09C79300-9D22-4FCA-AA1D-0D9702B418BF}"/>
              </a:ext>
            </a:extLst>
          </p:cNvPr>
          <p:cNvSpPr/>
          <p:nvPr/>
        </p:nvSpPr>
        <p:spPr>
          <a:xfrm>
            <a:off x="827584" y="3430827"/>
            <a:ext cx="432048" cy="432048"/>
          </a:xfrm>
          <a:prstGeom prst="flowChartConnector">
            <a:avLst/>
          </a:prstGeom>
          <a:solidFill>
            <a:srgbClr val="FF0000"/>
          </a:solidFill>
          <a:ln w="63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7" name="Schemat blokowy: łącznik 6" title="Żółte kółko">
            <a:extLst>
              <a:ext uri="{FF2B5EF4-FFF2-40B4-BE49-F238E27FC236}">
                <a16:creationId xmlns:a16="http://schemas.microsoft.com/office/drawing/2014/main" id="{C54B58F1-A10B-4305-8AD8-33B2CF374368}"/>
              </a:ext>
            </a:extLst>
          </p:cNvPr>
          <p:cNvSpPr/>
          <p:nvPr/>
        </p:nvSpPr>
        <p:spPr>
          <a:xfrm>
            <a:off x="827584" y="4429375"/>
            <a:ext cx="432048" cy="432048"/>
          </a:xfrm>
          <a:prstGeom prst="flowChartConnector">
            <a:avLst/>
          </a:prstGeom>
          <a:solidFill>
            <a:srgbClr val="FFFF00"/>
          </a:solidFill>
          <a:ln w="63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8" name="Schemat blokowy: łącznik 7" title="Zielone kółko">
            <a:extLst>
              <a:ext uri="{FF2B5EF4-FFF2-40B4-BE49-F238E27FC236}">
                <a16:creationId xmlns:a16="http://schemas.microsoft.com/office/drawing/2014/main" id="{4BF6DB0F-3533-42E2-82E6-F5FD94091771}"/>
              </a:ext>
            </a:extLst>
          </p:cNvPr>
          <p:cNvSpPr/>
          <p:nvPr/>
        </p:nvSpPr>
        <p:spPr>
          <a:xfrm>
            <a:off x="827584" y="5427923"/>
            <a:ext cx="432048" cy="432048"/>
          </a:xfrm>
          <a:prstGeom prst="flowChartConnector">
            <a:avLst/>
          </a:prstGeom>
          <a:solidFill>
            <a:srgbClr val="29F742"/>
          </a:solidFill>
          <a:ln w="63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751522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58" y="606018"/>
            <a:ext cx="7920880" cy="758984"/>
          </a:xfrm>
        </p:spPr>
        <p:txBody>
          <a:bodyPr/>
          <a:lstStyle/>
          <a:p>
            <a:r>
              <a:rPr lang="pl-PL" dirty="0"/>
              <a:t>Ćwiczenie 1 – zasady w praktyce 2</a:t>
            </a:r>
          </a:p>
        </p:txBody>
      </p:sp>
      <p:sp>
        <p:nvSpPr>
          <p:cNvPr id="3" name="Prostokąt 2">
            <a:extLst>
              <a:ext uri="{FF2B5EF4-FFF2-40B4-BE49-F238E27FC236}">
                <a16:creationId xmlns:a16="http://schemas.microsoft.com/office/drawing/2014/main" id="{77FD151D-C8BD-4372-9147-30068442F1C8}"/>
              </a:ext>
            </a:extLst>
          </p:cNvPr>
          <p:cNvSpPr/>
          <p:nvPr/>
        </p:nvSpPr>
        <p:spPr>
          <a:xfrm>
            <a:off x="719571" y="1268760"/>
            <a:ext cx="770485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pl-PL" sz="2400" b="1" dirty="0">
                <a:solidFill>
                  <a:srgbClr val="376092"/>
                </a:solidFill>
              </a:rPr>
              <a:t>Podaj przykłady </a:t>
            </a:r>
            <a:r>
              <a:rPr lang="pl-PL" sz="2400" b="1" dirty="0" err="1">
                <a:solidFill>
                  <a:srgbClr val="376092"/>
                </a:solidFill>
              </a:rPr>
              <a:t>zachowań</a:t>
            </a:r>
            <a:r>
              <a:rPr lang="pl-PL" sz="2400" b="1" dirty="0">
                <a:solidFill>
                  <a:srgbClr val="376092"/>
                </a:solidFill>
              </a:rPr>
              <a:t> w sieci zgodnych / niezgodnych / „to zależy” z wybranymi zasadami s.c. i etyki korpusu s.c.</a:t>
            </a:r>
          </a:p>
        </p:txBody>
      </p:sp>
      <p:graphicFrame>
        <p:nvGraphicFramePr>
          <p:cNvPr id="4" name="Tabela 3" title="Tabela z miejscem na wpisanie przykładów zachowań w sieci ">
            <a:extLst>
              <a:ext uri="{FF2B5EF4-FFF2-40B4-BE49-F238E27FC236}">
                <a16:creationId xmlns:a16="http://schemas.microsoft.com/office/drawing/2014/main" id="{2E8BEC5C-04CC-44F6-9BBA-1B17B57D5A1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9915017"/>
              </p:ext>
            </p:extLst>
          </p:nvPr>
        </p:nvGraphicFramePr>
        <p:xfrm>
          <a:off x="719570" y="2243773"/>
          <a:ext cx="7596845" cy="392153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73025">
                  <a:extLst>
                    <a:ext uri="{9D8B030D-6E8A-4147-A177-3AD203B41FA5}">
                      <a16:colId xmlns:a16="http://schemas.microsoft.com/office/drawing/2014/main" val="1482611336"/>
                    </a:ext>
                  </a:extLst>
                </a:gridCol>
                <a:gridCol w="6923820">
                  <a:extLst>
                    <a:ext uri="{9D8B030D-6E8A-4147-A177-3AD203B41FA5}">
                      <a16:colId xmlns:a16="http://schemas.microsoft.com/office/drawing/2014/main" val="1208057597"/>
                    </a:ext>
                  </a:extLst>
                </a:gridCol>
              </a:tblGrid>
              <a:tr h="962381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8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Zasada ochrony praw człowieka i obywatela,</a:t>
                      </a:r>
                    </a:p>
                    <a:p>
                      <a:r>
                        <a:rPr lang="pl-PL" sz="18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„nie proponuje ani nie podejmuje działań, które naruszają prawa człowieka i obywatela”</a:t>
                      </a:r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36573829"/>
                  </a:ext>
                </a:extLst>
              </a:tr>
              <a:tr h="962381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2778216"/>
                  </a:ext>
                </a:extLst>
              </a:tr>
              <a:tr h="962381"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99709"/>
                  </a:ext>
                </a:extLst>
              </a:tr>
              <a:tr h="1034388"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43339174"/>
                  </a:ext>
                </a:extLst>
              </a:tr>
            </a:tbl>
          </a:graphicData>
        </a:graphic>
      </p:graphicFrame>
      <p:sp>
        <p:nvSpPr>
          <p:cNvPr id="6" name="Schemat blokowy: łącznik 5" title="Czerwone kółko">
            <a:extLst>
              <a:ext uri="{FF2B5EF4-FFF2-40B4-BE49-F238E27FC236}">
                <a16:creationId xmlns:a16="http://schemas.microsoft.com/office/drawing/2014/main" id="{09C79300-9D22-4FCA-AA1D-0D9702B418BF}"/>
              </a:ext>
            </a:extLst>
          </p:cNvPr>
          <p:cNvSpPr/>
          <p:nvPr/>
        </p:nvSpPr>
        <p:spPr>
          <a:xfrm>
            <a:off x="827584" y="3430827"/>
            <a:ext cx="432048" cy="432048"/>
          </a:xfrm>
          <a:prstGeom prst="flowChartConnector">
            <a:avLst/>
          </a:prstGeom>
          <a:solidFill>
            <a:srgbClr val="FF0000"/>
          </a:solidFill>
          <a:ln w="63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7" name="Schemat blokowy: łącznik 6" title="Żółte kółko">
            <a:extLst>
              <a:ext uri="{FF2B5EF4-FFF2-40B4-BE49-F238E27FC236}">
                <a16:creationId xmlns:a16="http://schemas.microsoft.com/office/drawing/2014/main" id="{C54B58F1-A10B-4305-8AD8-33B2CF374368}"/>
              </a:ext>
            </a:extLst>
          </p:cNvPr>
          <p:cNvSpPr/>
          <p:nvPr/>
        </p:nvSpPr>
        <p:spPr>
          <a:xfrm>
            <a:off x="827584" y="4429375"/>
            <a:ext cx="432048" cy="432048"/>
          </a:xfrm>
          <a:prstGeom prst="flowChartConnector">
            <a:avLst/>
          </a:prstGeom>
          <a:solidFill>
            <a:srgbClr val="FFFF00"/>
          </a:solidFill>
          <a:ln w="63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8" name="Schemat blokowy: łącznik 7" title="Zielone kółko">
            <a:extLst>
              <a:ext uri="{FF2B5EF4-FFF2-40B4-BE49-F238E27FC236}">
                <a16:creationId xmlns:a16="http://schemas.microsoft.com/office/drawing/2014/main" id="{4BF6DB0F-3533-42E2-82E6-F5FD94091771}"/>
              </a:ext>
            </a:extLst>
          </p:cNvPr>
          <p:cNvSpPr/>
          <p:nvPr/>
        </p:nvSpPr>
        <p:spPr>
          <a:xfrm>
            <a:off x="827584" y="5427923"/>
            <a:ext cx="432048" cy="432048"/>
          </a:xfrm>
          <a:prstGeom prst="flowChartConnector">
            <a:avLst/>
          </a:prstGeom>
          <a:solidFill>
            <a:srgbClr val="29F742"/>
          </a:solidFill>
          <a:ln w="63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5268921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58" y="606018"/>
            <a:ext cx="7920880" cy="758984"/>
          </a:xfrm>
        </p:spPr>
        <p:txBody>
          <a:bodyPr/>
          <a:lstStyle/>
          <a:p>
            <a:r>
              <a:rPr lang="pl-PL" dirty="0"/>
              <a:t>Ćwiczenie 1 – zasady w praktyce 2</a:t>
            </a:r>
          </a:p>
        </p:txBody>
      </p:sp>
      <p:sp>
        <p:nvSpPr>
          <p:cNvPr id="3" name="Prostokąt 2">
            <a:extLst>
              <a:ext uri="{FF2B5EF4-FFF2-40B4-BE49-F238E27FC236}">
                <a16:creationId xmlns:a16="http://schemas.microsoft.com/office/drawing/2014/main" id="{77FD151D-C8BD-4372-9147-30068442F1C8}"/>
              </a:ext>
            </a:extLst>
          </p:cNvPr>
          <p:cNvSpPr/>
          <p:nvPr/>
        </p:nvSpPr>
        <p:spPr>
          <a:xfrm>
            <a:off x="719571" y="1268760"/>
            <a:ext cx="770485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pl-PL" sz="2400" b="1" dirty="0">
                <a:solidFill>
                  <a:srgbClr val="376092"/>
                </a:solidFill>
              </a:rPr>
              <a:t>Podaj przykłady </a:t>
            </a:r>
            <a:r>
              <a:rPr lang="pl-PL" sz="2400" b="1" dirty="0" err="1">
                <a:solidFill>
                  <a:srgbClr val="376092"/>
                </a:solidFill>
              </a:rPr>
              <a:t>zachowań</a:t>
            </a:r>
            <a:r>
              <a:rPr lang="pl-PL" sz="2400" b="1" dirty="0">
                <a:solidFill>
                  <a:srgbClr val="376092"/>
                </a:solidFill>
              </a:rPr>
              <a:t> w sieci zgodnych / niezgodnych / „to zależy” z wybranymi zasadami s.c. i etyki </a:t>
            </a:r>
            <a:r>
              <a:rPr lang="pl-PL" sz="2400" b="1" dirty="0" smtClean="0">
                <a:solidFill>
                  <a:srgbClr val="376092"/>
                </a:solidFill>
              </a:rPr>
              <a:t>korpusu s.c</a:t>
            </a:r>
            <a:r>
              <a:rPr lang="pl-PL" sz="2400" b="1" dirty="0">
                <a:solidFill>
                  <a:srgbClr val="376092"/>
                </a:solidFill>
              </a:rPr>
              <a:t>.</a:t>
            </a:r>
          </a:p>
        </p:txBody>
      </p:sp>
      <p:graphicFrame>
        <p:nvGraphicFramePr>
          <p:cNvPr id="4" name="Tabela 3" title="Tabela z miejscem na wpisanie przykładów zachowań w sieci ">
            <a:extLst>
              <a:ext uri="{FF2B5EF4-FFF2-40B4-BE49-F238E27FC236}">
                <a16:creationId xmlns:a16="http://schemas.microsoft.com/office/drawing/2014/main" id="{2E8BEC5C-04CC-44F6-9BBA-1B17B57D5A1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2705105"/>
              </p:ext>
            </p:extLst>
          </p:nvPr>
        </p:nvGraphicFramePr>
        <p:xfrm>
          <a:off x="719570" y="2243773"/>
          <a:ext cx="7596845" cy="392153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73025">
                  <a:extLst>
                    <a:ext uri="{9D8B030D-6E8A-4147-A177-3AD203B41FA5}">
                      <a16:colId xmlns:a16="http://schemas.microsoft.com/office/drawing/2014/main" val="1482611336"/>
                    </a:ext>
                  </a:extLst>
                </a:gridCol>
                <a:gridCol w="6923820">
                  <a:extLst>
                    <a:ext uri="{9D8B030D-6E8A-4147-A177-3AD203B41FA5}">
                      <a16:colId xmlns:a16="http://schemas.microsoft.com/office/drawing/2014/main" val="1208057597"/>
                    </a:ext>
                  </a:extLst>
                </a:gridCol>
              </a:tblGrid>
              <a:tr h="962381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8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Zasada ochrony praw człowieka i obywatela,</a:t>
                      </a:r>
                    </a:p>
                    <a:p>
                      <a:r>
                        <a:rPr lang="pl-PL" sz="18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„nie proponuje ani nie podejmuje działań, które naruszają prawa człowieka i obywatela”</a:t>
                      </a:r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36573829"/>
                  </a:ext>
                </a:extLst>
              </a:tr>
              <a:tr h="962381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„Wpakowałbym w samolot i deportował bez sądu”. „Tych całych związków zawodowych to bym zakazał”. „No była cenzura, ale za to nie było tyle zboczeń i pornografii”. </a:t>
                      </a:r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2778216"/>
                  </a:ext>
                </a:extLst>
              </a:tr>
              <a:tr h="962381"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99709"/>
                  </a:ext>
                </a:extLst>
              </a:tr>
              <a:tr h="1034388"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„</a:t>
                      </a:r>
                      <a:r>
                        <a:rPr lang="pl-PL" dirty="0" smtClean="0"/>
                        <a:t>Tu </a:t>
                      </a:r>
                      <a:r>
                        <a:rPr lang="pl-PL" dirty="0"/>
                        <a:t>znajdziesz poradnik o swoich prawach w sądzie”.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43339174"/>
                  </a:ext>
                </a:extLst>
              </a:tr>
            </a:tbl>
          </a:graphicData>
        </a:graphic>
      </p:graphicFrame>
      <p:sp>
        <p:nvSpPr>
          <p:cNvPr id="6" name="Schemat blokowy: łącznik 5" title="Czerwone kółko">
            <a:extLst>
              <a:ext uri="{FF2B5EF4-FFF2-40B4-BE49-F238E27FC236}">
                <a16:creationId xmlns:a16="http://schemas.microsoft.com/office/drawing/2014/main" id="{09C79300-9D22-4FCA-AA1D-0D9702B418BF}"/>
              </a:ext>
            </a:extLst>
          </p:cNvPr>
          <p:cNvSpPr/>
          <p:nvPr/>
        </p:nvSpPr>
        <p:spPr>
          <a:xfrm>
            <a:off x="827584" y="3430827"/>
            <a:ext cx="432048" cy="432048"/>
          </a:xfrm>
          <a:prstGeom prst="flowChartConnector">
            <a:avLst/>
          </a:prstGeom>
          <a:solidFill>
            <a:srgbClr val="FF0000"/>
          </a:solidFill>
          <a:ln w="63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7" name="Schemat blokowy: łącznik 6" title="Żółte kółko">
            <a:extLst>
              <a:ext uri="{FF2B5EF4-FFF2-40B4-BE49-F238E27FC236}">
                <a16:creationId xmlns:a16="http://schemas.microsoft.com/office/drawing/2014/main" id="{C54B58F1-A10B-4305-8AD8-33B2CF374368}"/>
              </a:ext>
            </a:extLst>
          </p:cNvPr>
          <p:cNvSpPr/>
          <p:nvPr/>
        </p:nvSpPr>
        <p:spPr>
          <a:xfrm>
            <a:off x="827584" y="4429375"/>
            <a:ext cx="432048" cy="432048"/>
          </a:xfrm>
          <a:prstGeom prst="flowChartConnector">
            <a:avLst/>
          </a:prstGeom>
          <a:solidFill>
            <a:srgbClr val="FFFF00"/>
          </a:solidFill>
          <a:ln w="63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8" name="Schemat blokowy: łącznik 7" title="Zielone kółko">
            <a:extLst>
              <a:ext uri="{FF2B5EF4-FFF2-40B4-BE49-F238E27FC236}">
                <a16:creationId xmlns:a16="http://schemas.microsoft.com/office/drawing/2014/main" id="{4BF6DB0F-3533-42E2-82E6-F5FD94091771}"/>
              </a:ext>
            </a:extLst>
          </p:cNvPr>
          <p:cNvSpPr/>
          <p:nvPr/>
        </p:nvSpPr>
        <p:spPr>
          <a:xfrm>
            <a:off x="827584" y="5427923"/>
            <a:ext cx="432048" cy="432048"/>
          </a:xfrm>
          <a:prstGeom prst="flowChartConnector">
            <a:avLst/>
          </a:prstGeom>
          <a:solidFill>
            <a:srgbClr val="29F742"/>
          </a:solidFill>
          <a:ln w="63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28648131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rezentacje DSC KPRM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366092"/>
      </a:accent1>
      <a:accent2>
        <a:srgbClr val="953734"/>
      </a:accent2>
      <a:accent3>
        <a:srgbClr val="5F497A"/>
      </a:accent3>
      <a:accent4>
        <a:srgbClr val="31859B"/>
      </a:accent4>
      <a:accent5>
        <a:srgbClr val="548DD4"/>
      </a:accent5>
      <a:accent6>
        <a:srgbClr val="4D8034"/>
      </a:accent6>
      <a:hlink>
        <a:srgbClr val="810083"/>
      </a:hlink>
      <a:folHlink>
        <a:srgbClr val="548DD4"/>
      </a:folHlink>
    </a:clrScheme>
    <a:fontScheme name="Niestandardowy 1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zentacja1" id="{39C92D23-B042-4520-BDB3-6DA7CAF93187}" vid="{37AF9793-A136-4A5B-AAD4-AF16193B23ED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Szablon prezentacji - timesaver</Template>
  <TotalTime>2873</TotalTime>
  <Words>1639</Words>
  <Application>Microsoft Office PowerPoint</Application>
  <PresentationFormat>Pokaz na ekranie (4:3)</PresentationFormat>
  <Paragraphs>179</Paragraphs>
  <Slides>31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31</vt:i4>
      </vt:variant>
    </vt:vector>
  </HeadingPairs>
  <TitlesOfParts>
    <vt:vector size="35" baseType="lpstr">
      <vt:lpstr>Arial</vt:lpstr>
      <vt:lpstr>Calibri</vt:lpstr>
      <vt:lpstr>Wingdings</vt:lpstr>
      <vt:lpstr>Motyw pakietu Office</vt:lpstr>
      <vt:lpstr>Aktywność w internecie  Sieci społecznościowe, komentarze, blogi, własne strony</vt:lpstr>
      <vt:lpstr>Jaką aktywność sieciową prowadzimy?</vt:lpstr>
      <vt:lpstr>Czas spędzany przez Polaków w sieci średni dobowy czas korzystania z poszczególnych rodzajów mediów i urządzeń</vt:lpstr>
      <vt:lpstr>Zasady w sieci</vt:lpstr>
      <vt:lpstr>Dodatkowe wyzwania w sieci</vt:lpstr>
      <vt:lpstr>Ćwiczenie 1 – zasady w praktyce 1</vt:lpstr>
      <vt:lpstr>Ćwiczenie 1 – zasady w praktyce 1</vt:lpstr>
      <vt:lpstr>Ćwiczenie 1 – zasady w praktyce 2</vt:lpstr>
      <vt:lpstr>Ćwiczenie 1 – zasady w praktyce 2</vt:lpstr>
      <vt:lpstr>Ćwiczenie 1 – zasady w praktyce 3</vt:lpstr>
      <vt:lpstr>Ćwiczenie 1 – zasady w praktyce 3</vt:lpstr>
      <vt:lpstr>Ćwiczenie 1 – zasady w praktyce 4</vt:lpstr>
      <vt:lpstr>Ćwiczenie 1 – zasady w praktyce 4</vt:lpstr>
      <vt:lpstr>Ćwiczenie 1 – zasady w praktyce 5</vt:lpstr>
      <vt:lpstr>Ćwiczenie 1 – zasady w praktyce 5</vt:lpstr>
      <vt:lpstr>Ćwiczenie 1 – zasady w praktyce 6</vt:lpstr>
      <vt:lpstr>Ćwiczenie 1 – zasady w praktyce 6</vt:lpstr>
      <vt:lpstr>Ćwiczenie 1 – zasady w praktyce 7</vt:lpstr>
      <vt:lpstr>Ćwiczenie 1 – zasady w praktyce 7</vt:lpstr>
      <vt:lpstr>Ćwiczenie 1 – zasady w praktyce 8</vt:lpstr>
      <vt:lpstr>Ćwiczenie 1 – zasady w praktyce 8</vt:lpstr>
      <vt:lpstr>Ćwiczenie 1 – zasady w praktyce 9</vt:lpstr>
      <vt:lpstr>Ćwiczenie 1 – zasady w praktyce 9</vt:lpstr>
      <vt:lpstr>Ćwiczenie 1 – zasady w praktyce 10</vt:lpstr>
      <vt:lpstr>Ćwiczenie 1 – zasady w praktyce 10</vt:lpstr>
      <vt:lpstr>Ćwiczenie 1 – zasady w praktyce 11</vt:lpstr>
      <vt:lpstr>Ćwiczenie 1 – zasady w praktyce 11</vt:lpstr>
      <vt:lpstr>5 podstawowych zasad</vt:lpstr>
      <vt:lpstr>Gra symulacyjna </vt:lpstr>
      <vt:lpstr>Gra symulacyjna </vt:lpstr>
      <vt:lpstr>Gra symulacyjna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Tytuł prezentacji Calibri 40 ciemnoniebieski</dc:title>
  <dc:creator>Maciej Wnuk</dc:creator>
  <cp:lastModifiedBy>Stelmaski Witold</cp:lastModifiedBy>
  <cp:revision>247</cp:revision>
  <dcterms:created xsi:type="dcterms:W3CDTF">2017-10-06T10:47:42Z</dcterms:created>
  <dcterms:modified xsi:type="dcterms:W3CDTF">2023-07-19T12:18:21Z</dcterms:modified>
</cp:coreProperties>
</file>